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261" r:id="rId2"/>
    <p:sldId id="268" r:id="rId3"/>
    <p:sldId id="269" r:id="rId4"/>
    <p:sldId id="270" r:id="rId5"/>
    <p:sldId id="262" r:id="rId6"/>
    <p:sldId id="263" r:id="rId7"/>
    <p:sldId id="264" r:id="rId8"/>
    <p:sldId id="271" r:id="rId9"/>
    <p:sldId id="272" r:id="rId10"/>
    <p:sldId id="273" r:id="rId11"/>
    <p:sldId id="276" r:id="rId12"/>
    <p:sldId id="277" r:id="rId13"/>
    <p:sldId id="266" r:id="rId14"/>
    <p:sldId id="287" r:id="rId15"/>
    <p:sldId id="265" r:id="rId16"/>
    <p:sldId id="278" r:id="rId17"/>
    <p:sldId id="267" r:id="rId18"/>
    <p:sldId id="282" r:id="rId19"/>
    <p:sldId id="281" r:id="rId20"/>
    <p:sldId id="280" r:id="rId21"/>
    <p:sldId id="279" r:id="rId22"/>
    <p:sldId id="283" r:id="rId23"/>
    <p:sldId id="284" r:id="rId24"/>
    <p:sldId id="285" r:id="rId25"/>
    <p:sldId id="28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56" d="100"/>
          <a:sy n="56" d="100"/>
        </p:scale>
        <p:origin x="78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 smtClean="0"/>
              <a:t>Щракнете, за да редактирате стила на подзаглавието в образеца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31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4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980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11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01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98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5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59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870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46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8F990-3D5A-4819-B996-2D51932EF3D0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ED353-25B7-4570-B0C6-A26B9DE8C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1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5272644" y="4563940"/>
            <a:ext cx="6345382" cy="1349972"/>
          </a:xfrm>
        </p:spPr>
        <p:txBody>
          <a:bodyPr/>
          <a:lstStyle/>
          <a:p>
            <a:r>
              <a:rPr lang="bg-BG" dirty="0" smtClean="0"/>
              <a:t>Тема. Модели на атомното ядро.</a:t>
            </a:r>
          </a:p>
          <a:p>
            <a:r>
              <a:rPr lang="bg-BG" dirty="0" smtClean="0"/>
              <a:t>Силвана Василева ф № 190011</a:t>
            </a:r>
          </a:p>
          <a:p>
            <a:r>
              <a:rPr lang="bg-BG" dirty="0" smtClean="0"/>
              <a:t>Магистърска програма, редовно 2017/2018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91163" y="1591294"/>
            <a:ext cx="10058400" cy="5660315"/>
          </a:xfrm>
          <a:prstGeom prst="rect">
            <a:avLst/>
          </a:prstGeom>
        </p:spPr>
      </p:pic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1345870" y="522514"/>
            <a:ext cx="9144000" cy="1871168"/>
          </a:xfrm>
        </p:spPr>
        <p:txBody>
          <a:bodyPr/>
          <a:lstStyle/>
          <a:p>
            <a:r>
              <a:rPr lang="bg-BG" b="1" dirty="0" smtClean="0">
                <a:solidFill>
                  <a:srgbClr val="FF0000"/>
                </a:solidFill>
              </a:rPr>
              <a:t>Курсова работа </a:t>
            </a:r>
            <a:br>
              <a:rPr lang="bg-BG" b="1" dirty="0" smtClean="0">
                <a:solidFill>
                  <a:srgbClr val="FF0000"/>
                </a:solidFill>
              </a:rPr>
            </a:br>
            <a:r>
              <a:rPr lang="bg-BG" b="1" dirty="0" smtClean="0">
                <a:solidFill>
                  <a:srgbClr val="FF0000"/>
                </a:solidFill>
              </a:rPr>
              <a:t>по Квантова физика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85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633" y="552778"/>
            <a:ext cx="113765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2800" dirty="0" smtClean="0">
                <a:ea typeface="Calibri" panose="020F0502020204030204" pitchFamily="34" charset="0"/>
              </a:rPr>
              <a:t>	Ядрената </a:t>
            </a:r>
            <a:r>
              <a:rPr lang="bg-BG" sz="2800" dirty="0">
                <a:ea typeface="Calibri" panose="020F0502020204030204" pitchFamily="34" charset="0"/>
              </a:rPr>
              <a:t>„течност“ е положително заредена – следователно възниква </a:t>
            </a:r>
            <a:r>
              <a:rPr lang="bg-BG" sz="2800" dirty="0" err="1">
                <a:ea typeface="Calibri" panose="020F0502020204030204" pitchFamily="34" charset="0"/>
              </a:rPr>
              <a:t>кулоново</a:t>
            </a:r>
            <a:r>
              <a:rPr lang="bg-BG" sz="2800" dirty="0">
                <a:ea typeface="Calibri" panose="020F0502020204030204" pitchFamily="34" charset="0"/>
              </a:rPr>
              <a:t> взаимодействие – частиците се отблъскват, а това намалява енергията на свързване. Потенциалната енергия на заредена капка с радиус </a:t>
            </a:r>
            <a:r>
              <a:rPr lang="en-US" sz="2800" i="1" dirty="0"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bg-BG" sz="2800" dirty="0">
                <a:ea typeface="Calibri" panose="020F0502020204030204" pitchFamily="34" charset="0"/>
              </a:rPr>
              <a:t>и електрически заряд </a:t>
            </a:r>
            <a:r>
              <a:rPr lang="en-US" sz="28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Ze</a:t>
            </a:r>
            <a:r>
              <a:rPr lang="bg-BG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bg-BG" sz="2800" dirty="0">
                <a:ea typeface="Calibri" panose="020F0502020204030204" pitchFamily="34" charset="0"/>
              </a:rPr>
              <a:t>е</a:t>
            </a:r>
            <a:r>
              <a:rPr lang="bg-BG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bg-BG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149" y="2368660"/>
            <a:ext cx="1770356" cy="88517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0633" y="3351211"/>
            <a:ext cx="10367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2800" dirty="0">
                <a:ea typeface="Times New Roman" panose="02020603050405020304" pitchFamily="18" charset="0"/>
              </a:rPr>
              <a:t>Следователно енергията на свързване ще се намали още </a:t>
            </a:r>
            <a:r>
              <a:rPr lang="bg-BG" sz="2800" dirty="0" smtClean="0">
                <a:ea typeface="Times New Roman" panose="02020603050405020304" pitchFamily="18" charset="0"/>
              </a:rPr>
              <a:t>с</a:t>
            </a:r>
            <a:r>
              <a:rPr lang="en-US" sz="2800" dirty="0" smtClean="0">
                <a:ea typeface="Times New Roman" panose="02020603050405020304" pitchFamily="18" charset="0"/>
              </a:rPr>
              <a:t>             ,</a:t>
            </a:r>
            <a:endParaRPr lang="bg-BG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987" y="3304662"/>
            <a:ext cx="701919" cy="6163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3604" y="4333762"/>
            <a:ext cx="6598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2800" dirty="0">
                <a:ea typeface="Times New Roman" panose="02020603050405020304" pitchFamily="18" charset="0"/>
              </a:rPr>
              <a:t>където</a:t>
            </a:r>
            <a:r>
              <a:rPr lang="bg-B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bg-BG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γ</a:t>
            </a:r>
            <a:r>
              <a:rPr lang="bg-B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i="1" dirty="0">
                <a:ea typeface="Times New Roman" panose="02020603050405020304" pitchFamily="18" charset="0"/>
              </a:rPr>
              <a:t>e</a:t>
            </a:r>
            <a:r>
              <a:rPr lang="bg-BG" sz="2800" dirty="0">
                <a:ea typeface="Times New Roman" panose="02020603050405020304" pitchFamily="18" charset="0"/>
              </a:rPr>
              <a:t> подходящо избран коефициент</a:t>
            </a:r>
            <a:r>
              <a:rPr lang="en-US" sz="2800" dirty="0">
                <a:ea typeface="Times New Roman" panose="02020603050405020304" pitchFamily="18" charset="0"/>
              </a:rPr>
              <a:t>.</a:t>
            </a:r>
            <a:endParaRPr lang="bg-BG" sz="2800" dirty="0"/>
          </a:p>
        </p:txBody>
      </p:sp>
    </p:spTree>
    <p:extLst>
      <p:ext uri="{BB962C8B-B14F-4D97-AF65-F5344CB8AC3E}">
        <p14:creationId xmlns:p14="http://schemas.microsoft.com/office/powerpoint/2010/main" val="1936661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0436" y="509281"/>
            <a:ext cx="110598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Ядрата са съставени от протони и неутрони и съществува тенденция за симетрия – най-устойчиви са ядрата с равен брой протони и неутрони. Ако въведем параметър </a:t>
            </a:r>
            <a:r>
              <a:rPr lang="bg-BG" sz="28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относителна асиметрия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335" y="2030680"/>
            <a:ext cx="2985986" cy="8668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0435" y="2855430"/>
            <a:ext cx="110598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bg-BG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то той ще бъде равен на нула, когато 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= Z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lang="bg-BG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&gt; 0 </a:t>
            </a:r>
            <a:r>
              <a:rPr lang="bg-BG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в останалите случаи. Дотук получихме:</a:t>
            </a:r>
            <a:endParaRPr lang="bg-BG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14" y="3722329"/>
            <a:ext cx="5125413" cy="98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722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273" y="2209842"/>
            <a:ext cx="8585773" cy="4146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2929" y="461780"/>
            <a:ext cx="111430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bg-BG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Накрая трябва да се отчете, че четно-четните ядра са по-устойчиви от ядрата с нечетно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bg-BG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а нечетно-нечетните са най-малко устойчиви. Затова към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800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трябва да се добави </a:t>
            </a:r>
            <a:r>
              <a:rPr lang="bg-BG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което се определя така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167" y="2831408"/>
            <a:ext cx="3866858" cy="40883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54662" y="3507785"/>
            <a:ext cx="2269917" cy="5305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Окончателно: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805" y="4429496"/>
            <a:ext cx="7329734" cy="126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74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54181" y="586402"/>
            <a:ext cx="111311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</a:pP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сравняване на горната формула (формула на </a:t>
            </a:r>
            <a:r>
              <a:rPr lang="bg-BG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Вайцзекер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 експериментални данни, за коефициентите се получава: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52351" y="1823891"/>
            <a:ext cx="7461665" cy="1116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07390" algn="l"/>
              </a:tabLst>
            </a:pPr>
            <a:r>
              <a:rPr lang="bg-BG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15.57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MeV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, β =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17.8 MeV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, γ =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0.71 MeV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bg-BG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707390" algn="l"/>
              </a:tabLst>
            </a:pP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ε  =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94.87MeV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,  δ =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34.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-3/4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MeV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2611" y="3086471"/>
            <a:ext cx="10893632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Същата формула позволява да бъдат пресметнати масите на ядрата: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863" y="4246459"/>
            <a:ext cx="9183128" cy="8596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54180" y="5106157"/>
            <a:ext cx="11131138" cy="1116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07390" algn="l"/>
              </a:tabLst>
            </a:pP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където: </a:t>
            </a:r>
            <a:r>
              <a:rPr lang="en-US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bg-BG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 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-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34.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-3/4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bg-BG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за четно-четни,  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 =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34.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-3/4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bg-BG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за нечетно-нечетни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bg-BG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707390" algn="l"/>
              </a:tabLst>
            </a:pP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 = 0 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четно-нечетни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92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1102" y="1325456"/>
            <a:ext cx="108002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707390" algn="l"/>
              </a:tabLst>
            </a:pPr>
            <a:r>
              <a:rPr lang="bg-BG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	Сравняването </a:t>
            </a:r>
            <a:r>
              <a:rPr lang="bg-BG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на получените по този начин маси на ядрата с опитно измерените е много добро, въпреки грубите аналогии в този </a:t>
            </a:r>
            <a:r>
              <a:rPr lang="bg-BG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модел.</a:t>
            </a:r>
            <a:endParaRPr lang="bg-BG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bg-BG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	Едно от важните приложения на капковия модел е свързано обяснение на механизма на делене на тежките ядра.</a:t>
            </a:r>
            <a:endParaRPr lang="bg-BG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873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От </a:t>
            </a:r>
            <a:r>
              <a:rPr lang="ru-RU" dirty="0" err="1"/>
              <a:t>свойствата</a:t>
            </a:r>
            <a:r>
              <a:rPr lang="ru-RU" dirty="0"/>
              <a:t> на </a:t>
            </a:r>
            <a:r>
              <a:rPr lang="ru-RU" dirty="0" err="1"/>
              <a:t>стабилните</a:t>
            </a:r>
            <a:r>
              <a:rPr lang="ru-RU" dirty="0"/>
              <a:t> ядра: </a:t>
            </a:r>
            <a:r>
              <a:rPr lang="ru-RU" dirty="0" err="1"/>
              <a:t>ядрата</a:t>
            </a:r>
            <a:r>
              <a:rPr lang="ru-RU" dirty="0"/>
              <a:t> с </a:t>
            </a:r>
            <a:r>
              <a:rPr lang="ru-RU" i="1" dirty="0"/>
              <a:t>Z </a:t>
            </a:r>
            <a:r>
              <a:rPr lang="ru-RU" dirty="0"/>
              <a:t>= 2, 8, 20, 50 и 82 </a:t>
            </a:r>
            <a:r>
              <a:rPr lang="ru-RU" dirty="0" err="1"/>
              <a:t>имат</a:t>
            </a:r>
            <a:r>
              <a:rPr lang="ru-RU" dirty="0"/>
              <a:t> </a:t>
            </a:r>
            <a:r>
              <a:rPr lang="ru-RU" dirty="0" err="1"/>
              <a:t>голям</a:t>
            </a:r>
            <a:endParaRPr lang="ru-RU" dirty="0"/>
          </a:p>
          <a:p>
            <a:r>
              <a:rPr lang="ru-RU" dirty="0" err="1"/>
              <a:t>брой</a:t>
            </a:r>
            <a:r>
              <a:rPr lang="ru-RU" dirty="0"/>
              <a:t> </a:t>
            </a:r>
            <a:r>
              <a:rPr lang="ru-RU" dirty="0" err="1"/>
              <a:t>стабилни</a:t>
            </a:r>
            <a:r>
              <a:rPr lang="ru-RU" dirty="0"/>
              <a:t> </a:t>
            </a:r>
            <a:r>
              <a:rPr lang="ru-RU" dirty="0" err="1"/>
              <a:t>изотопи</a:t>
            </a:r>
            <a:r>
              <a:rPr lang="ru-RU" dirty="0"/>
              <a:t>: </a:t>
            </a:r>
            <a:r>
              <a:rPr lang="ru-RU" dirty="0" err="1"/>
              <a:t>Sn</a:t>
            </a:r>
            <a:r>
              <a:rPr lang="ru-RU" dirty="0"/>
              <a:t> (</a:t>
            </a:r>
            <a:r>
              <a:rPr lang="ru-RU" i="1" dirty="0"/>
              <a:t>Z </a:t>
            </a:r>
            <a:r>
              <a:rPr lang="ru-RU" dirty="0"/>
              <a:t>= 50) -10, </a:t>
            </a:r>
            <a:r>
              <a:rPr lang="ru-RU" dirty="0" err="1"/>
              <a:t>Pb</a:t>
            </a:r>
            <a:r>
              <a:rPr lang="ru-RU" dirty="0"/>
              <a:t> (Z = 82) – 4. Ядра с </a:t>
            </a:r>
            <a:r>
              <a:rPr lang="ru-RU" i="1" dirty="0"/>
              <a:t>N </a:t>
            </a:r>
            <a:r>
              <a:rPr lang="ru-RU" dirty="0"/>
              <a:t>= 2, 8, 20, 50, 82, 126 </a:t>
            </a:r>
            <a:r>
              <a:rPr lang="ru-RU" dirty="0" err="1"/>
              <a:t>също</a:t>
            </a:r>
            <a:endParaRPr lang="ru-RU" dirty="0"/>
          </a:p>
          <a:p>
            <a:r>
              <a:rPr lang="ru-RU" dirty="0" err="1"/>
              <a:t>имат</a:t>
            </a:r>
            <a:r>
              <a:rPr lang="ru-RU" dirty="0"/>
              <a:t> </a:t>
            </a:r>
            <a:r>
              <a:rPr lang="ru-RU" dirty="0" err="1"/>
              <a:t>голям</a:t>
            </a:r>
            <a:r>
              <a:rPr lang="ru-RU" dirty="0"/>
              <a:t> </a:t>
            </a:r>
            <a:r>
              <a:rPr lang="ru-RU" dirty="0" err="1"/>
              <a:t>брой</a:t>
            </a:r>
            <a:r>
              <a:rPr lang="ru-RU" dirty="0"/>
              <a:t> </a:t>
            </a:r>
            <a:r>
              <a:rPr lang="ru-RU" dirty="0" err="1"/>
              <a:t>стабилни</a:t>
            </a:r>
            <a:r>
              <a:rPr lang="ru-RU" dirty="0"/>
              <a:t> </a:t>
            </a:r>
            <a:r>
              <a:rPr lang="ru-RU" dirty="0" err="1"/>
              <a:t>изотони</a:t>
            </a:r>
            <a:r>
              <a:rPr lang="ru-RU" dirty="0"/>
              <a:t>.</a:t>
            </a:r>
          </a:p>
          <a:p>
            <a:r>
              <a:rPr lang="ru-RU" dirty="0" err="1"/>
              <a:t>Формулата</a:t>
            </a:r>
            <a:r>
              <a:rPr lang="ru-RU" dirty="0"/>
              <a:t> за </a:t>
            </a:r>
            <a:r>
              <a:rPr lang="ru-RU" dirty="0" err="1"/>
              <a:t>масата</a:t>
            </a:r>
            <a:r>
              <a:rPr lang="ru-RU" dirty="0"/>
              <a:t> </a:t>
            </a:r>
            <a:r>
              <a:rPr lang="ru-RU" dirty="0" err="1"/>
              <a:t>дава</a:t>
            </a:r>
            <a:r>
              <a:rPr lang="ru-RU" dirty="0"/>
              <a:t> </a:t>
            </a:r>
            <a:r>
              <a:rPr lang="ru-RU" dirty="0" err="1"/>
              <a:t>силни</a:t>
            </a:r>
            <a:r>
              <a:rPr lang="ru-RU" dirty="0"/>
              <a:t> отклонения за ядра с </a:t>
            </a:r>
            <a:r>
              <a:rPr lang="ru-RU" i="1" dirty="0"/>
              <a:t>N </a:t>
            </a:r>
            <a:r>
              <a:rPr lang="ru-RU" dirty="0"/>
              <a:t>или </a:t>
            </a:r>
            <a:r>
              <a:rPr lang="ru-RU" i="1" dirty="0"/>
              <a:t>Z </a:t>
            </a:r>
            <a:r>
              <a:rPr lang="ru-RU" dirty="0" err="1"/>
              <a:t>равни</a:t>
            </a:r>
            <a:r>
              <a:rPr lang="ru-RU" dirty="0"/>
              <a:t> на 28, 50, 82,</a:t>
            </a:r>
          </a:p>
          <a:p>
            <a:r>
              <a:rPr lang="en-US" dirty="0"/>
              <a:t>126.</a:t>
            </a:r>
          </a:p>
          <a:p>
            <a:r>
              <a:rPr lang="ru-RU" dirty="0" err="1"/>
              <a:t>Енергията</a:t>
            </a:r>
            <a:r>
              <a:rPr lang="ru-RU" dirty="0"/>
              <a:t> за </a:t>
            </a:r>
            <a:r>
              <a:rPr lang="ru-RU" dirty="0" err="1"/>
              <a:t>отделяне</a:t>
            </a:r>
            <a:r>
              <a:rPr lang="ru-RU" dirty="0"/>
              <a:t> на два протона или два </a:t>
            </a:r>
            <a:r>
              <a:rPr lang="ru-RU" dirty="0" err="1"/>
              <a:t>неутрона</a:t>
            </a:r>
            <a:r>
              <a:rPr lang="ru-RU" dirty="0"/>
              <a:t> </a:t>
            </a:r>
            <a:r>
              <a:rPr lang="ru-RU" dirty="0" err="1"/>
              <a:t>има</a:t>
            </a:r>
            <a:r>
              <a:rPr lang="ru-RU" dirty="0"/>
              <a:t> скок при </a:t>
            </a:r>
            <a:r>
              <a:rPr lang="ru-RU" i="1" dirty="0"/>
              <a:t>N </a:t>
            </a:r>
            <a:r>
              <a:rPr lang="ru-RU" dirty="0"/>
              <a:t>или </a:t>
            </a:r>
            <a:r>
              <a:rPr lang="ru-RU" i="1" dirty="0"/>
              <a:t>Z </a:t>
            </a:r>
            <a:r>
              <a:rPr lang="ru-RU" dirty="0"/>
              <a:t>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3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5641" y="1293191"/>
            <a:ext cx="1122218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707390" algn="l"/>
              </a:tabLst>
            </a:pPr>
            <a:r>
              <a:rPr lang="en-US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bg-BG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Сравняването </a:t>
            </a:r>
            <a:r>
              <a:rPr lang="bg-BG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на получените по този начин маси на ядрата с опитно измерените е много добро, въпреки грубите аналогии в този модел</a:t>
            </a:r>
            <a:endParaRPr lang="bg-BG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bg-BG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Едно </a:t>
            </a:r>
            <a:r>
              <a:rPr lang="bg-BG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от важните приложения на капковия модел е свързано обяснение на механизма на делене на тежките ядра.</a:t>
            </a:r>
            <a:endParaRPr lang="bg-BG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165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26119" y="429882"/>
            <a:ext cx="35359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Слоест модел</a:t>
            </a:r>
            <a:endParaRPr lang="bg-BG" sz="4400" dirty="0"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9382" y="1400206"/>
            <a:ext cx="1155469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bg-BG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Експерименталните </a:t>
            </a:r>
            <a:r>
              <a:rPr lang="bg-BG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изследвания са показали определена периодичност в индивидуалните характеристики на основните и на възбудените състояния на ядрата – енергия на връзката, спин, магнитни моменти, </a:t>
            </a:r>
            <a:r>
              <a:rPr lang="bg-BG" sz="2800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bg-BG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-разпад, </a:t>
            </a:r>
            <a:r>
              <a:rPr lang="el-GR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bg-BG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-разпад</a:t>
            </a:r>
            <a:r>
              <a:rPr lang="bg-BG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Това не може да бъде обяснено с капковия модел. Тази периодичност е подобна на периодичността на електронните обвивки на атомите и се определя от магическите числа за броя протони и неутрони: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6103" y="4515752"/>
            <a:ext cx="6096000" cy="13158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bg-BG" sz="2800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bg-BG" sz="2800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bg-BG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2, 8, 20, 28, 50, 82, 126, 184</a:t>
            </a:r>
            <a:endParaRPr lang="bg-BG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bg-BG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800" u="sng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800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bg-BG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2, 8, 20, 28, 50, 82, 114</a:t>
            </a:r>
            <a:endParaRPr lang="bg-BG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01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2509" y="675536"/>
            <a:ext cx="112934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	</a:t>
            </a:r>
            <a:r>
              <a:rPr lang="bg-BG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Първите</a:t>
            </a:r>
            <a:r>
              <a:rPr lang="bg-BG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, обърнали внимание на този факт са </a:t>
            </a:r>
            <a:r>
              <a:rPr lang="bg-BG" sz="2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Бартлет</a:t>
            </a:r>
            <a:r>
              <a:rPr lang="bg-BG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(1932 г.) и </a:t>
            </a:r>
            <a:r>
              <a:rPr lang="bg-BG" sz="2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Елзасер</a:t>
            </a:r>
            <a:r>
              <a:rPr lang="bg-BG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(1933 г.). По-нататък (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1949 г). Мария </a:t>
            </a:r>
            <a:r>
              <a:rPr lang="bg-BG" sz="28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Гьоперт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-Майер и </a:t>
            </a:r>
            <a:r>
              <a:rPr lang="bg-BG" sz="28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Дж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  <a:r>
              <a:rPr lang="bg-BG" sz="28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Иенсен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 разбират, че трябва да бъде отчетено и спин-орбиталното взаимодействие – взаимодействието на спина на </a:t>
            </a:r>
            <a:r>
              <a:rPr lang="bg-BG" sz="28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нуклона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 с неговия орбитален момент. </a:t>
            </a:r>
            <a:endParaRPr lang="bg-BG" sz="2800" dirty="0"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2509" y="2922305"/>
            <a:ext cx="112934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bg-BG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По-нататък 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 посочват, че трябва да се има предвид и принципът на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Паули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нуклонът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няма да губи енергия при сблъсък с друг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нуклон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понеже всички по-ниско енергетични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едночастични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състояния са заети. В слоестия модел се предполага, че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нуклоните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се движат независимо един от друг в сферично-симетрична потенциална яма. 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370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1059" y="556644"/>
            <a:ext cx="105136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bg-BG" sz="28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Опростен модел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Едномерен хармоничен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осцилатор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1,2,3 …)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365" y="1295308"/>
            <a:ext cx="7072499" cy="31732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02" y="3503221"/>
            <a:ext cx="2359917" cy="82409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61059" y="4606268"/>
            <a:ext cx="105136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Размерите на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нуклона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се оценяват на приблизително </a:t>
            </a:r>
            <a:r>
              <a:rPr lang="bg-BG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0.4</a:t>
            </a: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(0.4x10</a:t>
            </a:r>
            <a:r>
              <a:rPr lang="en-US" sz="28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bg-BG" sz="28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1</a:t>
            </a:r>
            <a:r>
              <a:rPr lang="en-US" sz="28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m). 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други думи те запълват само около 2% от обема на ядрото – т.е. напълно е възможно те да се движат независимо един от друг.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520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9909"/>
          </a:xfrm>
        </p:spPr>
        <p:txBody>
          <a:bodyPr/>
          <a:lstStyle/>
          <a:p>
            <a:pPr algn="ctr"/>
            <a:r>
              <a:rPr lang="bg-BG" dirty="0" smtClean="0"/>
              <a:t> </a:t>
            </a:r>
            <a:r>
              <a:rPr lang="bg-BG" b="1" dirty="0" smtClean="0"/>
              <a:t>Ядрено взаимодействие 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342900" y="1582341"/>
            <a:ext cx="11277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800" dirty="0" err="1" smtClean="0"/>
              <a:t>Атомните</a:t>
            </a:r>
            <a:r>
              <a:rPr lang="ru-RU" sz="2800" dirty="0" smtClean="0"/>
              <a:t> </a:t>
            </a:r>
            <a:r>
              <a:rPr lang="ru-RU" sz="2800" dirty="0"/>
              <a:t>ядра </a:t>
            </a:r>
            <a:r>
              <a:rPr lang="ru-RU" sz="2800" dirty="0" err="1"/>
              <a:t>са</a:t>
            </a:r>
            <a:r>
              <a:rPr lang="ru-RU" sz="2800" dirty="0"/>
              <a:t> </a:t>
            </a:r>
            <a:r>
              <a:rPr lang="ru-RU" sz="2800" dirty="0" smtClean="0"/>
              <a:t>„</a:t>
            </a:r>
            <a:r>
              <a:rPr lang="bg-BG" sz="2800"/>
              <a:t>централната </a:t>
            </a:r>
            <a:r>
              <a:rPr lang="ru-RU" sz="2800" smtClean="0"/>
              <a:t>част</a:t>
            </a:r>
            <a:r>
              <a:rPr lang="ru-RU" sz="2800" dirty="0"/>
              <a:t>“ на атома. </a:t>
            </a:r>
            <a:r>
              <a:rPr lang="ru-RU" sz="2800" dirty="0" err="1"/>
              <a:t>Техните</a:t>
            </a:r>
            <a:r>
              <a:rPr lang="ru-RU" sz="2800" dirty="0"/>
              <a:t> </a:t>
            </a:r>
            <a:r>
              <a:rPr lang="ru-RU" sz="2800" dirty="0" err="1"/>
              <a:t>размери</a:t>
            </a:r>
            <a:r>
              <a:rPr lang="ru-RU" sz="2800" dirty="0"/>
              <a:t> </a:t>
            </a:r>
            <a:r>
              <a:rPr lang="ru-RU" sz="2800" dirty="0" err="1"/>
              <a:t>са</a:t>
            </a:r>
            <a:r>
              <a:rPr lang="ru-RU" sz="2800" dirty="0"/>
              <a:t> </a:t>
            </a:r>
            <a:r>
              <a:rPr lang="ru-RU" sz="2800" dirty="0" err="1"/>
              <a:t>стотици</a:t>
            </a:r>
            <a:r>
              <a:rPr lang="ru-RU" sz="2800" dirty="0"/>
              <a:t> </a:t>
            </a:r>
            <a:r>
              <a:rPr lang="ru-RU" sz="2800" dirty="0" err="1"/>
              <a:t>хиляди</a:t>
            </a:r>
            <a:r>
              <a:rPr lang="ru-RU" sz="2800" dirty="0"/>
              <a:t> </a:t>
            </a:r>
            <a:r>
              <a:rPr lang="ru-RU" sz="2800" dirty="0" err="1"/>
              <a:t>пъти</a:t>
            </a:r>
            <a:r>
              <a:rPr lang="ru-RU" sz="2800" dirty="0"/>
              <a:t> по малки от размерите на </a:t>
            </a:r>
            <a:r>
              <a:rPr lang="ru-RU" sz="2800" dirty="0" err="1"/>
              <a:t>атомите</a:t>
            </a:r>
            <a:r>
              <a:rPr lang="ru-RU" sz="2800" dirty="0"/>
              <a:t>, а </a:t>
            </a:r>
            <a:r>
              <a:rPr lang="ru-RU" sz="2800" dirty="0" err="1"/>
              <a:t>плътността</a:t>
            </a:r>
            <a:r>
              <a:rPr lang="ru-RU" sz="2800" dirty="0"/>
              <a:t> на </a:t>
            </a:r>
            <a:r>
              <a:rPr lang="ru-RU" sz="2800" dirty="0" err="1"/>
              <a:t>веществото</a:t>
            </a:r>
            <a:r>
              <a:rPr lang="ru-RU" sz="2800" dirty="0"/>
              <a:t> им е </a:t>
            </a:r>
            <a:r>
              <a:rPr lang="ru-RU" sz="2800" dirty="0" err="1"/>
              <a:t>изключително</a:t>
            </a:r>
            <a:r>
              <a:rPr lang="ru-RU" sz="2800" dirty="0"/>
              <a:t> </a:t>
            </a:r>
            <a:r>
              <a:rPr lang="ru-RU" sz="2800" dirty="0" err="1"/>
              <a:t>висока</a:t>
            </a:r>
            <a:r>
              <a:rPr lang="ru-RU" sz="2800" dirty="0"/>
              <a:t>. </a:t>
            </a:r>
            <a:r>
              <a:rPr lang="ru-RU" sz="2800" dirty="0" err="1"/>
              <a:t>Атомните</a:t>
            </a:r>
            <a:r>
              <a:rPr lang="ru-RU" sz="2800" dirty="0"/>
              <a:t> ядра </a:t>
            </a:r>
            <a:r>
              <a:rPr lang="ru-RU" sz="2800" dirty="0" err="1"/>
              <a:t>са</a:t>
            </a:r>
            <a:r>
              <a:rPr lang="ru-RU" sz="2800" dirty="0"/>
              <a:t> </a:t>
            </a:r>
            <a:r>
              <a:rPr lang="ru-RU" sz="2800" dirty="0" err="1"/>
              <a:t>съставени</a:t>
            </a:r>
            <a:r>
              <a:rPr lang="ru-RU" sz="2800" dirty="0"/>
              <a:t> от два вида </a:t>
            </a:r>
            <a:r>
              <a:rPr lang="ru-RU" sz="2800" dirty="0" err="1"/>
              <a:t>частици</a:t>
            </a:r>
            <a:r>
              <a:rPr lang="ru-RU" sz="2800" dirty="0"/>
              <a:t> - </a:t>
            </a:r>
            <a:r>
              <a:rPr lang="ru-RU" sz="2800" dirty="0" err="1"/>
              <a:t>протони</a:t>
            </a:r>
            <a:r>
              <a:rPr lang="ru-RU" sz="2800" dirty="0"/>
              <a:t> и </a:t>
            </a:r>
            <a:r>
              <a:rPr lang="ru-RU" sz="2800" dirty="0" err="1"/>
              <a:t>неутрони</a:t>
            </a:r>
            <a:r>
              <a:rPr lang="ru-RU" sz="2800" dirty="0"/>
              <a:t>, </a:t>
            </a:r>
            <a:r>
              <a:rPr lang="ru-RU" sz="2800" dirty="0" err="1"/>
              <a:t>които</a:t>
            </a:r>
            <a:r>
              <a:rPr lang="ru-RU" sz="2800" dirty="0"/>
              <a:t> </a:t>
            </a:r>
            <a:r>
              <a:rPr lang="ru-RU" sz="2800" dirty="0" err="1"/>
              <a:t>имат</a:t>
            </a:r>
            <a:r>
              <a:rPr lang="ru-RU" sz="2800" dirty="0"/>
              <a:t> </a:t>
            </a:r>
            <a:r>
              <a:rPr lang="ru-RU" sz="2800" dirty="0" err="1"/>
              <a:t>приблизително</a:t>
            </a:r>
            <a:r>
              <a:rPr lang="ru-RU" sz="2800" dirty="0"/>
              <a:t> </a:t>
            </a:r>
            <a:r>
              <a:rPr lang="ru-RU" sz="2800" dirty="0" err="1"/>
              <a:t>еднакви</a:t>
            </a:r>
            <a:r>
              <a:rPr lang="ru-RU" sz="2800" dirty="0"/>
              <a:t> </a:t>
            </a:r>
            <a:r>
              <a:rPr lang="ru-RU" sz="2800" dirty="0" err="1"/>
              <a:t>маси</a:t>
            </a:r>
            <a:r>
              <a:rPr lang="ru-RU" sz="2800" dirty="0"/>
              <a:t>. </a:t>
            </a:r>
            <a:r>
              <a:rPr lang="ru-RU" sz="2800" dirty="0" err="1"/>
              <a:t>Протоните</a:t>
            </a:r>
            <a:r>
              <a:rPr lang="ru-RU" sz="2800" dirty="0"/>
              <a:t> </a:t>
            </a:r>
            <a:r>
              <a:rPr lang="ru-RU" sz="2800" dirty="0" err="1"/>
              <a:t>са</a:t>
            </a:r>
            <a:r>
              <a:rPr lang="ru-RU" sz="2800" dirty="0"/>
              <a:t> </a:t>
            </a:r>
            <a:r>
              <a:rPr lang="ru-RU" sz="2800" dirty="0" err="1"/>
              <a:t>положително</a:t>
            </a:r>
            <a:r>
              <a:rPr lang="ru-RU" sz="2800" dirty="0"/>
              <a:t> </a:t>
            </a:r>
            <a:r>
              <a:rPr lang="ru-RU" sz="2800" dirty="0" err="1"/>
              <a:t>заредени</a:t>
            </a:r>
            <a:r>
              <a:rPr lang="ru-RU" sz="2800" dirty="0"/>
              <a:t>, а </a:t>
            </a:r>
            <a:r>
              <a:rPr lang="ru-RU" sz="2800" dirty="0" err="1"/>
              <a:t>неутроните</a:t>
            </a:r>
            <a:r>
              <a:rPr lang="ru-RU" sz="2800" dirty="0"/>
              <a:t> </a:t>
            </a:r>
            <a:r>
              <a:rPr lang="ru-RU" sz="2800" dirty="0" err="1"/>
              <a:t>са</a:t>
            </a:r>
            <a:r>
              <a:rPr lang="ru-RU" sz="2800" dirty="0"/>
              <a:t> </a:t>
            </a:r>
            <a:r>
              <a:rPr lang="ru-RU" sz="2800" dirty="0" err="1"/>
              <a:t>електрически</a:t>
            </a:r>
            <a:r>
              <a:rPr lang="ru-RU" sz="2800" dirty="0"/>
              <a:t> </a:t>
            </a:r>
            <a:r>
              <a:rPr lang="ru-RU" sz="2800" dirty="0" err="1"/>
              <a:t>неутрални</a:t>
            </a:r>
            <a:r>
              <a:rPr lang="ru-RU" sz="2800" dirty="0"/>
              <a:t>. </a:t>
            </a:r>
            <a:r>
              <a:rPr lang="ru-RU" sz="2800" dirty="0" err="1"/>
              <a:t>Въпреки</a:t>
            </a:r>
            <a:r>
              <a:rPr lang="ru-RU" sz="2800" dirty="0"/>
              <a:t> </a:t>
            </a:r>
            <a:r>
              <a:rPr lang="ru-RU" sz="2800" dirty="0" err="1"/>
              <a:t>огромните</a:t>
            </a:r>
            <a:r>
              <a:rPr lang="ru-RU" sz="2800" dirty="0"/>
              <a:t> </a:t>
            </a:r>
            <a:r>
              <a:rPr lang="ru-RU" sz="2800" dirty="0" err="1"/>
              <a:t>сили</a:t>
            </a:r>
            <a:r>
              <a:rPr lang="ru-RU" sz="2800" dirty="0"/>
              <a:t> на </a:t>
            </a:r>
            <a:r>
              <a:rPr lang="ru-RU" sz="2800" dirty="0" err="1"/>
              <a:t>кулоново</a:t>
            </a:r>
            <a:r>
              <a:rPr lang="ru-RU" sz="2800" dirty="0"/>
              <a:t> </a:t>
            </a:r>
            <a:r>
              <a:rPr lang="ru-RU" sz="2800" dirty="0" err="1"/>
              <a:t>отблъскване</a:t>
            </a:r>
            <a:r>
              <a:rPr lang="ru-RU" sz="2800" dirty="0"/>
              <a:t> между </a:t>
            </a:r>
            <a:r>
              <a:rPr lang="ru-RU" sz="2800" dirty="0" err="1"/>
              <a:t>едноименно</a:t>
            </a:r>
            <a:r>
              <a:rPr lang="ru-RU" sz="2800" dirty="0"/>
              <a:t> </a:t>
            </a:r>
            <a:r>
              <a:rPr lang="ru-RU" sz="2800" dirty="0" err="1"/>
              <a:t>заредените</a:t>
            </a:r>
            <a:r>
              <a:rPr lang="ru-RU" sz="2800" dirty="0"/>
              <a:t> </a:t>
            </a:r>
            <a:r>
              <a:rPr lang="ru-RU" sz="2800" dirty="0" err="1"/>
              <a:t>протони</a:t>
            </a:r>
            <a:r>
              <a:rPr lang="ru-RU" sz="2800" dirty="0"/>
              <a:t>, </a:t>
            </a:r>
            <a:r>
              <a:rPr lang="ru-RU" sz="2800" dirty="0" err="1"/>
              <a:t>атомните</a:t>
            </a:r>
            <a:r>
              <a:rPr lang="ru-RU" sz="2800" dirty="0"/>
              <a:t> ядра </a:t>
            </a:r>
            <a:r>
              <a:rPr lang="ru-RU" sz="2800" dirty="0" err="1"/>
              <a:t>са</a:t>
            </a:r>
            <a:r>
              <a:rPr lang="ru-RU" sz="2800" dirty="0"/>
              <a:t> </a:t>
            </a:r>
            <a:r>
              <a:rPr lang="ru-RU" sz="2800" dirty="0" err="1"/>
              <a:t>устойчиви</a:t>
            </a:r>
            <a:r>
              <a:rPr lang="ru-RU" sz="2800" dirty="0"/>
              <a:t>, </a:t>
            </a:r>
            <a:r>
              <a:rPr lang="ru-RU" sz="2800" dirty="0" err="1"/>
              <a:t>защото</a:t>
            </a:r>
            <a:r>
              <a:rPr lang="ru-RU" sz="2800" dirty="0"/>
              <a:t> между </a:t>
            </a:r>
            <a:r>
              <a:rPr lang="ru-RU" sz="2800" dirty="0" err="1"/>
              <a:t>всички</a:t>
            </a:r>
            <a:r>
              <a:rPr lang="ru-RU" sz="2800" dirty="0"/>
              <a:t> </a:t>
            </a:r>
            <a:r>
              <a:rPr lang="ru-RU" sz="2800" dirty="0" err="1"/>
              <a:t>ядрени</a:t>
            </a:r>
            <a:r>
              <a:rPr lang="ru-RU" sz="2800" dirty="0"/>
              <a:t> </a:t>
            </a:r>
            <a:r>
              <a:rPr lang="ru-RU" sz="2800" dirty="0" err="1"/>
              <a:t>частици</a:t>
            </a:r>
            <a:r>
              <a:rPr lang="ru-RU" sz="2800" dirty="0"/>
              <a:t> </a:t>
            </a:r>
            <a:r>
              <a:rPr lang="ru-RU" sz="2800" dirty="0" err="1"/>
              <a:t>действат</a:t>
            </a:r>
            <a:r>
              <a:rPr lang="ru-RU" sz="2800" dirty="0"/>
              <a:t> </a:t>
            </a:r>
            <a:r>
              <a:rPr lang="ru-RU" sz="2800" dirty="0" err="1"/>
              <a:t>огромни</a:t>
            </a:r>
            <a:r>
              <a:rPr lang="ru-RU" sz="2800" dirty="0"/>
              <a:t> </a:t>
            </a:r>
            <a:r>
              <a:rPr lang="ru-RU" sz="2800" dirty="0" err="1"/>
              <a:t>сили</a:t>
            </a:r>
            <a:r>
              <a:rPr lang="ru-RU" sz="2800" dirty="0"/>
              <a:t> на </a:t>
            </a:r>
            <a:r>
              <a:rPr lang="ru-RU" sz="2800" dirty="0" err="1"/>
              <a:t>привличане</a:t>
            </a:r>
            <a:r>
              <a:rPr lang="ru-RU" sz="2800" dirty="0"/>
              <a:t>, </a:t>
            </a:r>
            <a:r>
              <a:rPr lang="ru-RU" sz="2800" dirty="0" err="1"/>
              <a:t>наречени</a:t>
            </a:r>
            <a:r>
              <a:rPr lang="ru-RU" sz="2800" dirty="0"/>
              <a:t> </a:t>
            </a:r>
            <a:r>
              <a:rPr lang="ru-RU" sz="2800" dirty="0" err="1"/>
              <a:t>ядрени</a:t>
            </a:r>
            <a:r>
              <a:rPr lang="ru-RU" sz="2800" dirty="0"/>
              <a:t> </a:t>
            </a:r>
            <a:r>
              <a:rPr lang="ru-RU" sz="2800" dirty="0" err="1"/>
              <a:t>сили</a:t>
            </a:r>
            <a:r>
              <a:rPr lang="ru-RU" sz="2800" dirty="0"/>
              <a:t>. </a:t>
            </a:r>
            <a:r>
              <a:rPr lang="ru-RU" sz="2800" dirty="0" err="1"/>
              <a:t>Ядрените</a:t>
            </a:r>
            <a:r>
              <a:rPr lang="ru-RU" sz="2800" dirty="0"/>
              <a:t> </a:t>
            </a:r>
            <a:r>
              <a:rPr lang="ru-RU" sz="2800" dirty="0" err="1"/>
              <a:t>сили</a:t>
            </a:r>
            <a:r>
              <a:rPr lang="ru-RU" sz="2800" dirty="0"/>
              <a:t> (</a:t>
            </a:r>
            <a:r>
              <a:rPr lang="ru-RU" sz="2800" dirty="0" err="1"/>
              <a:t>ядрените</a:t>
            </a:r>
            <a:r>
              <a:rPr lang="ru-RU" sz="2800" dirty="0"/>
              <a:t> взаимодействия) </a:t>
            </a:r>
            <a:r>
              <a:rPr lang="ru-RU" sz="2800" dirty="0" err="1"/>
              <a:t>са</a:t>
            </a:r>
            <a:r>
              <a:rPr lang="ru-RU" sz="2800" dirty="0"/>
              <a:t> </a:t>
            </a:r>
            <a:r>
              <a:rPr lang="ru-RU" sz="2800" dirty="0" err="1"/>
              <a:t>най-силно</a:t>
            </a:r>
            <a:r>
              <a:rPr lang="ru-RU" sz="2800" dirty="0"/>
              <a:t> </a:t>
            </a:r>
            <a:r>
              <a:rPr lang="ru-RU" sz="2800" dirty="0" err="1"/>
              <a:t>действащите</a:t>
            </a:r>
            <a:r>
              <a:rPr lang="ru-RU" sz="2800" dirty="0"/>
              <a:t> </a:t>
            </a:r>
            <a:r>
              <a:rPr lang="ru-RU" sz="2800" dirty="0" err="1"/>
              <a:t>сили</a:t>
            </a:r>
            <a:r>
              <a:rPr lang="ru-RU" sz="2800" dirty="0"/>
              <a:t> в </a:t>
            </a:r>
            <a:r>
              <a:rPr lang="ru-RU" sz="2800" dirty="0" err="1"/>
              <a:t>природата</a:t>
            </a:r>
            <a:r>
              <a:rPr lang="ru-RU" sz="2800" dirty="0"/>
              <a:t>.</a:t>
            </a:r>
            <a:endParaRPr lang="bg-BG" sz="2800" dirty="0"/>
          </a:p>
        </p:txBody>
      </p:sp>
    </p:spTree>
    <p:extLst>
      <p:ext uri="{BB962C8B-B14F-4D97-AF65-F5344CB8AC3E}">
        <p14:creationId xmlns:p14="http://schemas.microsoft.com/office/powerpoint/2010/main" val="80964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830" y="715806"/>
            <a:ext cx="3998305" cy="52544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80561" y="715806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фигурата: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едночастични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нива: първата колона цифри (черен цвят) показва броя вакантни места за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нуклони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втората колона (син цвят) – пълната бройка частици, третата (червен цвят) показва магическите числа</a:t>
            </a:r>
            <a:r>
              <a:rPr lang="bg-B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bg-BG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4856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9190" y="687412"/>
            <a:ext cx="106561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Съгласно този модел, спинът на ядрото представлява сума от спиновете и орбиталните моменти на отделните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нуклони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От принципа на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Паули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следва, че всички четно-четни ядра имат спин 0. За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четността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може да се запише: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803" y="2844404"/>
            <a:ext cx="2876975" cy="6944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44810" y="4075607"/>
            <a:ext cx="69201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28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където</a:t>
            </a:r>
            <a:r>
              <a:rPr lang="bg-BG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en-US" sz="2800" i="1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 </a:t>
            </a: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e 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ъглов момент,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bg-BG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брой </a:t>
            </a:r>
            <a:r>
              <a:rPr lang="bg-BG" sz="28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нуклони</a:t>
            </a:r>
            <a:endParaRPr lang="bg-BG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361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26009" y="384384"/>
            <a:ext cx="3407472" cy="6695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bg-BG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Колективни модели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7719" y="1239545"/>
            <a:ext cx="110440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течение на времето е установено, че ядрата притежават силни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квадруполни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моменти и са силно деформирани.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68" y="2457074"/>
            <a:ext cx="5048250" cy="36099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75169" y="2379271"/>
            <a:ext cx="52766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фигурата: трептения на ядрото </a:t>
            </a:r>
            <a:endParaRPr lang="bg-BG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bg-BG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монополна мода, </a:t>
            </a:r>
            <a:endParaRPr lang="bg-BG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bg-BG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 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квадруполна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мода, </a:t>
            </a:r>
            <a:endParaRPr lang="bg-BG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bg-BG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неутронно-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протонни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трептения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4329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3766" y="289795"/>
            <a:ext cx="11257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bg-BG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Основната 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идея е такава:  при ядро с магически брой на протоните и неутроните, всички нива са изцяло запълнени и ядрото има сферична форма; когато към такова ядро се добави още един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нуклон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той се разполага на по-външна орбита и взаимодейства с основното ядро – предизвикват се деформации. При по-голям брой външни </a:t>
            </a:r>
            <a:r>
              <a:rPr lang="bg-BG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нуклони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тези деформации могат да станат значителни.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3766" y="2967451"/>
            <a:ext cx="11257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bg-BG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Да 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разгледаме възбудените състояния на ядрата – те могат да се получат вследствие на някаква ядрена реакция. От дадено възбудено състояние ядрото преминава към други възбудени и накрая отново към основното си състояние (това с най-малка енергия). Съвкупността от всички възбудени състояния се нарича </a:t>
            </a:r>
            <a:r>
              <a:rPr lang="bg-BG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спектър на ядрото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Това се среща при ядрата на много елементи и може да се обясни, ако приемем че ядрото извършва такива трептения, все едно по него се разпространява вълна. Този тип спектри се наричат </a:t>
            </a:r>
            <a:r>
              <a:rPr lang="bg-BG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вибрационни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1255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55" y="1523411"/>
            <a:ext cx="3678503" cy="228006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13515" y="4166859"/>
            <a:ext cx="66383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фигурата: вибрационен спектър – енергетичните нива са разположени на приблизително еднакви разстояния.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5978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3148" y="1015778"/>
            <a:ext cx="104502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2800" dirty="0" smtClean="0">
                <a:latin typeface="Calibri" panose="020F0502020204030204" pitchFamily="34" charset="0"/>
                <a:ea typeface="Calibri" panose="020F0502020204030204" pitchFamily="34" charset="0"/>
              </a:rPr>
              <a:t>	Друг 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</a:rPr>
              <a:t>основен вид спектри са т.нар. </a:t>
            </a:r>
            <a:r>
              <a:rPr lang="bg-BG" sz="2800" i="1" dirty="0">
                <a:latin typeface="Calibri" panose="020F0502020204030204" pitchFamily="34" charset="0"/>
                <a:ea typeface="Calibri" panose="020F0502020204030204" pitchFamily="34" charset="0"/>
              </a:rPr>
              <a:t>ротационни</a:t>
            </a:r>
            <a:r>
              <a:rPr lang="bg-BG" sz="2800" dirty="0">
                <a:latin typeface="Calibri" panose="020F0502020204030204" pitchFamily="34" charset="0"/>
                <a:ea typeface="Calibri" panose="020F0502020204030204" pitchFamily="34" charset="0"/>
              </a:rPr>
              <a:t>. Те се описват с формула от вида: </a:t>
            </a:r>
            <a:endParaRPr lang="bg-BG" sz="280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777" y="2485675"/>
            <a:ext cx="2602395" cy="7206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43148" y="3722128"/>
            <a:ext cx="104502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където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800" i="1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енергията на състоянието,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константа, характерна за ядрото,</a:t>
            </a: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bg-BG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bg-BG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спинът на ядрото в съответното възбудено състояние. При този вид спектри отделните енергетични нива не са на еднакви разстояния едно от друго.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504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040081" y="843147"/>
            <a:ext cx="10515600" cy="56900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ru-RU" dirty="0" err="1" smtClean="0"/>
              <a:t>Атомните</a:t>
            </a:r>
            <a:r>
              <a:rPr lang="ru-RU" dirty="0" smtClean="0"/>
              <a:t> </a:t>
            </a:r>
            <a:r>
              <a:rPr lang="ru-RU" dirty="0"/>
              <a:t>ядра </a:t>
            </a:r>
            <a:r>
              <a:rPr lang="ru-RU" dirty="0" err="1"/>
              <a:t>представляват</a:t>
            </a:r>
            <a:r>
              <a:rPr lang="ru-RU" dirty="0"/>
              <a:t> </a:t>
            </a:r>
            <a:r>
              <a:rPr lang="ru-RU" dirty="0" err="1"/>
              <a:t>особен</a:t>
            </a:r>
            <a:r>
              <a:rPr lang="ru-RU" dirty="0"/>
              <a:t> интерес, </a:t>
            </a:r>
            <a:r>
              <a:rPr lang="ru-RU" dirty="0" err="1"/>
              <a:t>защото</a:t>
            </a:r>
            <a:r>
              <a:rPr lang="ru-RU" dirty="0"/>
              <a:t> </a:t>
            </a:r>
            <a:r>
              <a:rPr lang="ru-RU" dirty="0" err="1"/>
              <a:t>ядрените</a:t>
            </a:r>
            <a:r>
              <a:rPr lang="ru-RU" dirty="0"/>
              <a:t> </a:t>
            </a:r>
            <a:r>
              <a:rPr lang="ru-RU" dirty="0" err="1"/>
              <a:t>частици</a:t>
            </a:r>
            <a:r>
              <a:rPr lang="ru-RU" dirty="0"/>
              <a:t> –  </a:t>
            </a:r>
            <a:r>
              <a:rPr lang="ru-RU" dirty="0" err="1"/>
              <a:t>протоните</a:t>
            </a:r>
            <a:r>
              <a:rPr lang="ru-RU" dirty="0"/>
              <a:t> и </a:t>
            </a:r>
            <a:r>
              <a:rPr lang="ru-RU" dirty="0" err="1"/>
              <a:t>неутроните</a:t>
            </a:r>
            <a:r>
              <a:rPr lang="ru-RU" dirty="0"/>
              <a:t>, </a:t>
            </a:r>
            <a:r>
              <a:rPr lang="ru-RU" dirty="0" err="1"/>
              <a:t>които</a:t>
            </a:r>
            <a:r>
              <a:rPr lang="ru-RU" dirty="0"/>
              <a:t> </a:t>
            </a:r>
            <a:r>
              <a:rPr lang="ru-RU" dirty="0" err="1"/>
              <a:t>неотдавна</a:t>
            </a:r>
            <a:r>
              <a:rPr lang="ru-RU" dirty="0"/>
              <a:t> се </a:t>
            </a:r>
            <a:r>
              <a:rPr lang="ru-RU" dirty="0" err="1"/>
              <a:t>разглеждаха</a:t>
            </a:r>
            <a:r>
              <a:rPr lang="ru-RU" dirty="0"/>
              <a:t> </a:t>
            </a:r>
            <a:r>
              <a:rPr lang="ru-RU" dirty="0" err="1"/>
              <a:t>като</a:t>
            </a:r>
            <a:r>
              <a:rPr lang="ru-RU" dirty="0"/>
              <a:t> </a:t>
            </a:r>
            <a:r>
              <a:rPr lang="ru-RU" dirty="0" err="1"/>
              <a:t>най-малките</a:t>
            </a:r>
            <a:r>
              <a:rPr lang="ru-RU" dirty="0"/>
              <a:t> и </a:t>
            </a:r>
            <a:r>
              <a:rPr lang="ru-RU" dirty="0" err="1"/>
              <a:t>неделими</a:t>
            </a:r>
            <a:r>
              <a:rPr lang="ru-RU" dirty="0"/>
              <a:t> </a:t>
            </a:r>
            <a:r>
              <a:rPr lang="ru-RU" dirty="0" err="1"/>
              <a:t>частици</a:t>
            </a:r>
            <a:r>
              <a:rPr lang="ru-RU" dirty="0"/>
              <a:t> на </a:t>
            </a:r>
            <a:r>
              <a:rPr lang="ru-RU" dirty="0" err="1"/>
              <a:t>материята</a:t>
            </a:r>
            <a:r>
              <a:rPr lang="ru-RU" dirty="0"/>
              <a:t>, </a:t>
            </a:r>
            <a:r>
              <a:rPr lang="ru-RU" dirty="0" err="1"/>
              <a:t>всъщност</a:t>
            </a:r>
            <a:r>
              <a:rPr lang="ru-RU" dirty="0"/>
              <a:t> </a:t>
            </a:r>
            <a:r>
              <a:rPr lang="ru-RU" dirty="0" err="1"/>
              <a:t>имат</a:t>
            </a:r>
            <a:r>
              <a:rPr lang="ru-RU" dirty="0"/>
              <a:t> </a:t>
            </a:r>
            <a:r>
              <a:rPr lang="ru-RU" dirty="0" err="1"/>
              <a:t>твърде</a:t>
            </a:r>
            <a:r>
              <a:rPr lang="ru-RU" dirty="0"/>
              <a:t> </a:t>
            </a:r>
            <a:r>
              <a:rPr lang="ru-RU" dirty="0" err="1"/>
              <a:t>сложни</a:t>
            </a:r>
            <a:r>
              <a:rPr lang="ru-RU" dirty="0"/>
              <a:t> свойства, за да </a:t>
            </a:r>
            <a:r>
              <a:rPr lang="ru-RU" dirty="0" err="1"/>
              <a:t>бъдат</a:t>
            </a:r>
            <a:r>
              <a:rPr lang="ru-RU" dirty="0"/>
              <a:t> „прости“ и „</a:t>
            </a:r>
            <a:r>
              <a:rPr lang="ru-RU" dirty="0" err="1"/>
              <a:t>елементарни</a:t>
            </a:r>
            <a:r>
              <a:rPr lang="ru-RU" dirty="0"/>
              <a:t>“. </a:t>
            </a:r>
            <a:r>
              <a:rPr lang="ru-RU" dirty="0" err="1"/>
              <a:t>Изучаването</a:t>
            </a:r>
            <a:r>
              <a:rPr lang="ru-RU" dirty="0"/>
              <a:t> на </a:t>
            </a:r>
            <a:r>
              <a:rPr lang="ru-RU" dirty="0" err="1"/>
              <a:t>атомните</a:t>
            </a:r>
            <a:r>
              <a:rPr lang="ru-RU" dirty="0"/>
              <a:t> ядра е богат </a:t>
            </a:r>
            <a:r>
              <a:rPr lang="ru-RU" dirty="0" err="1"/>
              <a:t>източник</a:t>
            </a:r>
            <a:r>
              <a:rPr lang="ru-RU" dirty="0"/>
              <a:t> на сведения за </a:t>
            </a:r>
            <a:r>
              <a:rPr lang="ru-RU" dirty="0" err="1"/>
              <a:t>свойствата</a:t>
            </a:r>
            <a:r>
              <a:rPr lang="ru-RU" dirty="0"/>
              <a:t> на </a:t>
            </a:r>
            <a:r>
              <a:rPr lang="ru-RU" dirty="0" err="1"/>
              <a:t>тези</a:t>
            </a:r>
            <a:r>
              <a:rPr lang="ru-RU" dirty="0"/>
              <a:t> </a:t>
            </a:r>
            <a:r>
              <a:rPr lang="ru-RU" dirty="0" err="1"/>
              <a:t>частици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ru-RU" dirty="0" smtClean="0"/>
              <a:t>При </a:t>
            </a:r>
            <a:r>
              <a:rPr lang="ru-RU" dirty="0" err="1"/>
              <a:t>взаимодействието</a:t>
            </a:r>
            <a:r>
              <a:rPr lang="ru-RU" dirty="0"/>
              <a:t> на </a:t>
            </a:r>
            <a:r>
              <a:rPr lang="ru-RU" dirty="0" err="1"/>
              <a:t>атомните</a:t>
            </a:r>
            <a:r>
              <a:rPr lang="ru-RU" dirty="0"/>
              <a:t> ядра с </a:t>
            </a:r>
            <a:r>
              <a:rPr lang="ru-RU" dirty="0" err="1"/>
              <a:t>някоя</a:t>
            </a:r>
            <a:r>
              <a:rPr lang="ru-RU" dirty="0"/>
              <a:t> от </a:t>
            </a:r>
            <a:r>
              <a:rPr lang="ru-RU" dirty="0" err="1"/>
              <a:t>ядрените</a:t>
            </a:r>
            <a:r>
              <a:rPr lang="ru-RU" dirty="0"/>
              <a:t> </a:t>
            </a:r>
            <a:r>
              <a:rPr lang="ru-RU" dirty="0" err="1"/>
              <a:t>частици</a:t>
            </a:r>
            <a:r>
              <a:rPr lang="ru-RU" dirty="0"/>
              <a:t> –  </a:t>
            </a:r>
            <a:r>
              <a:rPr lang="ru-RU" dirty="0" err="1"/>
              <a:t>протони</a:t>
            </a:r>
            <a:r>
              <a:rPr lang="ru-RU" dirty="0"/>
              <a:t>, </a:t>
            </a:r>
            <a:r>
              <a:rPr lang="ru-RU" dirty="0" err="1"/>
              <a:t>неутрони</a:t>
            </a:r>
            <a:r>
              <a:rPr lang="ru-RU" dirty="0"/>
              <a:t>  γ-</a:t>
            </a:r>
            <a:r>
              <a:rPr lang="ru-RU" dirty="0" err="1"/>
              <a:t>кванти</a:t>
            </a:r>
            <a:r>
              <a:rPr lang="ru-RU" dirty="0"/>
              <a:t>, или с </a:t>
            </a:r>
            <a:r>
              <a:rPr lang="ru-RU" dirty="0" err="1"/>
              <a:t>други</a:t>
            </a:r>
            <a:r>
              <a:rPr lang="ru-RU" dirty="0"/>
              <a:t> ядра, </a:t>
            </a:r>
            <a:r>
              <a:rPr lang="ru-RU" dirty="0" err="1"/>
              <a:t>които</a:t>
            </a:r>
            <a:r>
              <a:rPr lang="ru-RU" dirty="0"/>
              <a:t> </a:t>
            </a:r>
            <a:r>
              <a:rPr lang="ru-RU" dirty="0" err="1"/>
              <a:t>притежават</a:t>
            </a:r>
            <a:r>
              <a:rPr lang="ru-RU" dirty="0"/>
              <a:t> </a:t>
            </a:r>
            <a:r>
              <a:rPr lang="ru-RU" dirty="0" err="1"/>
              <a:t>достатъчно</a:t>
            </a:r>
            <a:r>
              <a:rPr lang="ru-RU" dirty="0"/>
              <a:t> </a:t>
            </a:r>
            <a:r>
              <a:rPr lang="ru-RU" dirty="0" err="1"/>
              <a:t>голяма</a:t>
            </a:r>
            <a:r>
              <a:rPr lang="ru-RU" dirty="0"/>
              <a:t> </a:t>
            </a:r>
            <a:r>
              <a:rPr lang="ru-RU" dirty="0" err="1"/>
              <a:t>енергия</a:t>
            </a:r>
            <a:r>
              <a:rPr lang="ru-RU" dirty="0"/>
              <a:t>, </a:t>
            </a:r>
            <a:r>
              <a:rPr lang="ru-RU" dirty="0" err="1"/>
              <a:t>може</a:t>
            </a:r>
            <a:r>
              <a:rPr lang="ru-RU" dirty="0"/>
              <a:t> да </a:t>
            </a:r>
            <a:r>
              <a:rPr lang="ru-RU" dirty="0" err="1"/>
              <a:t>настъпи</a:t>
            </a:r>
            <a:r>
              <a:rPr lang="ru-RU" dirty="0"/>
              <a:t> „</a:t>
            </a:r>
            <a:r>
              <a:rPr lang="ru-RU" dirty="0" err="1"/>
              <a:t>преустройство</a:t>
            </a:r>
            <a:r>
              <a:rPr lang="ru-RU" dirty="0"/>
              <a:t> на </a:t>
            </a:r>
            <a:r>
              <a:rPr lang="ru-RU" dirty="0" err="1"/>
              <a:t>ядрото</a:t>
            </a:r>
            <a:r>
              <a:rPr lang="ru-RU" dirty="0"/>
              <a:t>“ и то да се </a:t>
            </a:r>
            <a:r>
              <a:rPr lang="ru-RU" dirty="0" err="1"/>
              <a:t>превърне</a:t>
            </a:r>
            <a:r>
              <a:rPr lang="ru-RU" dirty="0"/>
              <a:t> в ядро на друг </a:t>
            </a:r>
            <a:r>
              <a:rPr lang="ru-RU" dirty="0" err="1"/>
              <a:t>химичен</a:t>
            </a:r>
            <a:r>
              <a:rPr lang="ru-RU" dirty="0"/>
              <a:t> </a:t>
            </a:r>
            <a:r>
              <a:rPr lang="ru-RU" dirty="0" err="1"/>
              <a:t>елемент</a:t>
            </a:r>
            <a:r>
              <a:rPr lang="ru-RU" dirty="0"/>
              <a:t>. </a:t>
            </a:r>
            <a:r>
              <a:rPr lang="ru-RU" dirty="0" err="1"/>
              <a:t>Тези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на </a:t>
            </a:r>
            <a:r>
              <a:rPr lang="ru-RU" dirty="0" err="1"/>
              <a:t>превръщане</a:t>
            </a:r>
            <a:r>
              <a:rPr lang="ru-RU" dirty="0"/>
              <a:t> на </a:t>
            </a:r>
            <a:r>
              <a:rPr lang="ru-RU" dirty="0" err="1"/>
              <a:t>ядрата</a:t>
            </a:r>
            <a:r>
              <a:rPr lang="ru-RU" dirty="0"/>
              <a:t> под </a:t>
            </a:r>
            <a:r>
              <a:rPr lang="ru-RU" dirty="0" err="1"/>
              <a:t>въздействие</a:t>
            </a:r>
            <a:r>
              <a:rPr lang="ru-RU" dirty="0"/>
              <a:t> на </a:t>
            </a:r>
            <a:r>
              <a:rPr lang="ru-RU" dirty="0" err="1"/>
              <a:t>външни</a:t>
            </a:r>
            <a:r>
              <a:rPr lang="ru-RU" dirty="0"/>
              <a:t> </a:t>
            </a:r>
            <a:r>
              <a:rPr lang="ru-RU" dirty="0" err="1"/>
              <a:t>частици</a:t>
            </a:r>
            <a:r>
              <a:rPr lang="ru-RU" dirty="0"/>
              <a:t> се </a:t>
            </a:r>
            <a:r>
              <a:rPr lang="ru-RU" dirty="0" err="1"/>
              <a:t>наричат</a:t>
            </a:r>
            <a:r>
              <a:rPr lang="ru-RU" dirty="0"/>
              <a:t> </a:t>
            </a:r>
            <a:r>
              <a:rPr lang="ru-RU" dirty="0" err="1"/>
              <a:t>ядрени</a:t>
            </a:r>
            <a:r>
              <a:rPr lang="ru-RU" dirty="0"/>
              <a:t> реакции.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13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73826" y="570015"/>
            <a:ext cx="10515600" cy="87877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Модели на </a:t>
            </a:r>
            <a:r>
              <a:rPr lang="ru-RU" b="1" dirty="0" err="1"/>
              <a:t>атомното</a:t>
            </a:r>
            <a:r>
              <a:rPr lang="ru-RU" b="1" dirty="0"/>
              <a:t> </a:t>
            </a:r>
            <a:r>
              <a:rPr lang="ru-RU" b="1" dirty="0" smtClean="0"/>
              <a:t>ядро</a:t>
            </a:r>
            <a:endParaRPr lang="en-US" sz="3100" dirty="0"/>
          </a:p>
        </p:txBody>
      </p:sp>
      <p:sp>
        <p:nvSpPr>
          <p:cNvPr id="18" name="Заглавие 1"/>
          <p:cNvSpPr txBox="1">
            <a:spLocks/>
          </p:cNvSpPr>
          <p:nvPr/>
        </p:nvSpPr>
        <p:spPr>
          <a:xfrm>
            <a:off x="873826" y="1448789"/>
            <a:ext cx="10515600" cy="424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en-US" sz="3000" dirty="0" smtClean="0">
                <a:latin typeface="Calibri" panose="020F0502020204030204" pitchFamily="34" charset="0"/>
              </a:rPr>
              <a:t>	</a:t>
            </a:r>
            <a:r>
              <a:rPr lang="ru-RU" sz="3000" dirty="0" smtClean="0">
                <a:latin typeface="Calibri" panose="020F0502020204030204" pitchFamily="34" charset="0"/>
              </a:rPr>
              <a:t>До </a:t>
            </a:r>
            <a:r>
              <a:rPr lang="ru-RU" sz="3000" dirty="0" err="1" smtClean="0">
                <a:latin typeface="Calibri" panose="020F0502020204030204" pitchFamily="34" charset="0"/>
              </a:rPr>
              <a:t>днес</a:t>
            </a:r>
            <a:r>
              <a:rPr lang="ru-RU" sz="3000" dirty="0" smtClean="0">
                <a:latin typeface="Calibri" panose="020F0502020204030204" pitchFamily="34" charset="0"/>
              </a:rPr>
              <a:t> не </a:t>
            </a:r>
            <a:r>
              <a:rPr lang="ru-RU" sz="3000" dirty="0" err="1" smtClean="0">
                <a:latin typeface="Calibri" panose="020F0502020204030204" pitchFamily="34" charset="0"/>
              </a:rPr>
              <a:t>съществува</a:t>
            </a:r>
            <a:r>
              <a:rPr lang="ru-RU" sz="3000" dirty="0" smtClean="0">
                <a:latin typeface="Calibri" panose="020F0502020204030204" pitchFamily="34" charset="0"/>
              </a:rPr>
              <a:t> точна теория, </a:t>
            </a:r>
            <a:r>
              <a:rPr lang="ru-RU" sz="3000" dirty="0" err="1" smtClean="0">
                <a:latin typeface="Calibri" panose="020F0502020204030204" pitchFamily="34" charset="0"/>
              </a:rPr>
              <a:t>която</a:t>
            </a:r>
            <a:r>
              <a:rPr lang="ru-RU" sz="3000" dirty="0" smtClean="0">
                <a:latin typeface="Calibri" panose="020F0502020204030204" pitchFamily="34" charset="0"/>
              </a:rPr>
              <a:t> да </a:t>
            </a:r>
            <a:r>
              <a:rPr lang="ru-RU" sz="3000" dirty="0" err="1" smtClean="0">
                <a:latin typeface="Calibri" panose="020F0502020204030204" pitchFamily="34" charset="0"/>
              </a:rPr>
              <a:t>описва</a:t>
            </a:r>
            <a:r>
              <a:rPr lang="ru-RU" sz="3000" dirty="0" smtClean="0">
                <a:latin typeface="Calibri" panose="020F0502020204030204" pitchFamily="34" charset="0"/>
              </a:rPr>
              <a:t> </a:t>
            </a:r>
            <a:r>
              <a:rPr lang="ru-RU" sz="3000" dirty="0" err="1" smtClean="0">
                <a:latin typeface="Calibri" panose="020F0502020204030204" pitchFamily="34" charset="0"/>
              </a:rPr>
              <a:t>всички</a:t>
            </a:r>
            <a:r>
              <a:rPr lang="ru-RU" sz="3000" dirty="0" smtClean="0">
                <a:latin typeface="Calibri" panose="020F0502020204030204" pitchFamily="34" charset="0"/>
              </a:rPr>
              <a:t> свойства на </a:t>
            </a:r>
            <a:r>
              <a:rPr lang="ru-RU" sz="3000" dirty="0" err="1" smtClean="0">
                <a:latin typeface="Calibri" panose="020F0502020204030204" pitchFamily="34" charset="0"/>
              </a:rPr>
              <a:t>атомните</a:t>
            </a:r>
            <a:r>
              <a:rPr lang="ru-RU" sz="3000" dirty="0" smtClean="0">
                <a:latin typeface="Calibri" panose="020F0502020204030204" pitchFamily="34" charset="0"/>
              </a:rPr>
              <a:t> ядра. </a:t>
            </a:r>
            <a:r>
              <a:rPr lang="ru-RU" sz="3000" dirty="0" err="1" smtClean="0">
                <a:latin typeface="Calibri" panose="020F0502020204030204" pitchFamily="34" charset="0"/>
              </a:rPr>
              <a:t>Затова</a:t>
            </a:r>
            <a:r>
              <a:rPr lang="ru-RU" sz="3000" dirty="0" smtClean="0">
                <a:latin typeface="Calibri" panose="020F0502020204030204" pitchFamily="34" charset="0"/>
              </a:rPr>
              <a:t> </a:t>
            </a:r>
            <a:r>
              <a:rPr lang="ru-RU" sz="3000" dirty="0" err="1" smtClean="0">
                <a:latin typeface="Calibri" panose="020F0502020204030204" pitchFamily="34" charset="0"/>
              </a:rPr>
              <a:t>физиците</a:t>
            </a:r>
            <a:r>
              <a:rPr lang="ru-RU" sz="3000" dirty="0" smtClean="0">
                <a:latin typeface="Calibri" panose="020F0502020204030204" pitchFamily="34" charset="0"/>
              </a:rPr>
              <a:t> се стремят да намерят </a:t>
            </a:r>
            <a:r>
              <a:rPr lang="ru-RU" sz="3000" dirty="0" err="1" smtClean="0">
                <a:latin typeface="Calibri" panose="020F0502020204030204" pitchFamily="34" charset="0"/>
              </a:rPr>
              <a:t>опростяващи</a:t>
            </a:r>
            <a:r>
              <a:rPr lang="ru-RU" sz="3000" dirty="0" smtClean="0">
                <a:latin typeface="Calibri" panose="020F0502020204030204" pitchFamily="34" charset="0"/>
              </a:rPr>
              <a:t> предположения за </a:t>
            </a:r>
            <a:r>
              <a:rPr lang="ru-RU" sz="3000" dirty="0" err="1" smtClean="0">
                <a:latin typeface="Calibri" panose="020F0502020204030204" pitchFamily="34" charset="0"/>
              </a:rPr>
              <a:t>структурата</a:t>
            </a:r>
            <a:r>
              <a:rPr lang="ru-RU" sz="3000" dirty="0" smtClean="0">
                <a:latin typeface="Calibri" panose="020F0502020204030204" pitchFamily="34" charset="0"/>
              </a:rPr>
              <a:t> и </a:t>
            </a:r>
            <a:r>
              <a:rPr lang="ru-RU" sz="3000" dirty="0" err="1" smtClean="0">
                <a:latin typeface="Calibri" panose="020F0502020204030204" pitchFamily="34" charset="0"/>
              </a:rPr>
              <a:t>свойствата</a:t>
            </a:r>
            <a:r>
              <a:rPr lang="ru-RU" sz="3000" dirty="0" smtClean="0">
                <a:latin typeface="Calibri" panose="020F0502020204030204" pitchFamily="34" charset="0"/>
              </a:rPr>
              <a:t> на </a:t>
            </a:r>
            <a:r>
              <a:rPr lang="ru-RU" sz="3000" dirty="0" err="1" smtClean="0">
                <a:latin typeface="Calibri" panose="020F0502020204030204" pitchFamily="34" charset="0"/>
              </a:rPr>
              <a:t>ядрата</a:t>
            </a:r>
            <a:r>
              <a:rPr lang="ru-RU" sz="3000" dirty="0" smtClean="0">
                <a:latin typeface="Calibri" panose="020F0502020204030204" pitchFamily="34" charset="0"/>
              </a:rPr>
              <a:t>. По </a:t>
            </a:r>
            <a:r>
              <a:rPr lang="ru-RU" sz="3000" dirty="0" err="1" smtClean="0">
                <a:latin typeface="Calibri" panose="020F0502020204030204" pitchFamily="34" charset="0"/>
              </a:rPr>
              <a:t>този</a:t>
            </a:r>
            <a:r>
              <a:rPr lang="ru-RU" sz="3000" dirty="0" smtClean="0">
                <a:latin typeface="Calibri" panose="020F0502020204030204" pitchFamily="34" charset="0"/>
              </a:rPr>
              <a:t> начин </a:t>
            </a:r>
            <a:r>
              <a:rPr lang="ru-RU" sz="3000" dirty="0" err="1" smtClean="0">
                <a:latin typeface="Calibri" panose="020F0502020204030204" pitchFamily="34" charset="0"/>
              </a:rPr>
              <a:t>са</a:t>
            </a:r>
            <a:r>
              <a:rPr lang="ru-RU" sz="3000" dirty="0" smtClean="0">
                <a:latin typeface="Calibri" panose="020F0502020204030204" pitchFamily="34" charset="0"/>
              </a:rPr>
              <a:t> </a:t>
            </a:r>
            <a:r>
              <a:rPr lang="ru-RU" sz="3000" dirty="0" err="1" smtClean="0">
                <a:latin typeface="Calibri" panose="020F0502020204030204" pitchFamily="34" charset="0"/>
              </a:rPr>
              <a:t>създадени</a:t>
            </a:r>
            <a:r>
              <a:rPr lang="ru-RU" sz="3000" dirty="0" smtClean="0">
                <a:latin typeface="Calibri" panose="020F0502020204030204" pitchFamily="34" charset="0"/>
              </a:rPr>
              <a:t> </a:t>
            </a:r>
            <a:r>
              <a:rPr lang="ru-RU" sz="3000" dirty="0" err="1" smtClean="0">
                <a:latin typeface="Calibri" panose="020F0502020204030204" pitchFamily="34" charset="0"/>
              </a:rPr>
              <a:t>различни</a:t>
            </a:r>
            <a:r>
              <a:rPr lang="ru-RU" sz="3000" dirty="0" smtClean="0">
                <a:latin typeface="Calibri" panose="020F0502020204030204" pitchFamily="34" charset="0"/>
              </a:rPr>
              <a:t> </a:t>
            </a:r>
            <a:r>
              <a:rPr lang="ru-RU" sz="3000" dirty="0" err="1" smtClean="0">
                <a:latin typeface="Calibri" panose="020F0502020204030204" pitchFamily="34" charset="0"/>
              </a:rPr>
              <a:t>картини</a:t>
            </a:r>
            <a:r>
              <a:rPr lang="ru-RU" sz="3000" dirty="0" smtClean="0">
                <a:latin typeface="Calibri" panose="020F0502020204030204" pitchFamily="34" charset="0"/>
              </a:rPr>
              <a:t> или модели на </a:t>
            </a:r>
            <a:r>
              <a:rPr lang="ru-RU" sz="3000" dirty="0" err="1" smtClean="0">
                <a:latin typeface="Calibri" panose="020F0502020204030204" pitchFamily="34" charset="0"/>
              </a:rPr>
              <a:t>ядрата</a:t>
            </a:r>
            <a:r>
              <a:rPr lang="ru-RU" sz="3000" dirty="0" smtClean="0">
                <a:latin typeface="Calibri" panose="020F0502020204030204" pitchFamily="34" charset="0"/>
              </a:rPr>
              <a:t>. </a:t>
            </a:r>
            <a:r>
              <a:rPr lang="ru-RU" sz="3000" dirty="0" err="1" smtClean="0">
                <a:latin typeface="Calibri" panose="020F0502020204030204" pitchFamily="34" charset="0"/>
              </a:rPr>
              <a:t>Нито</a:t>
            </a:r>
            <a:r>
              <a:rPr lang="ru-RU" sz="3000" dirty="0" smtClean="0">
                <a:latin typeface="Calibri" panose="020F0502020204030204" pitchFamily="34" charset="0"/>
              </a:rPr>
              <a:t> един от </a:t>
            </a:r>
            <a:r>
              <a:rPr lang="ru-RU" sz="3000" dirty="0" err="1" smtClean="0">
                <a:latin typeface="Calibri" panose="020F0502020204030204" pitchFamily="34" charset="0"/>
              </a:rPr>
              <a:t>моделите</a:t>
            </a:r>
            <a:r>
              <a:rPr lang="ru-RU" sz="3000" dirty="0" smtClean="0">
                <a:latin typeface="Calibri" panose="020F0502020204030204" pitchFamily="34" charset="0"/>
              </a:rPr>
              <a:t> не </a:t>
            </a:r>
            <a:r>
              <a:rPr lang="ru-RU" sz="3000" dirty="0" err="1" smtClean="0">
                <a:latin typeface="Calibri" panose="020F0502020204030204" pitchFamily="34" charset="0"/>
              </a:rPr>
              <a:t>описва</a:t>
            </a:r>
            <a:r>
              <a:rPr lang="ru-RU" sz="3000" dirty="0" smtClean="0">
                <a:latin typeface="Calibri" panose="020F0502020204030204" pitchFamily="34" charset="0"/>
              </a:rPr>
              <a:t> точно </a:t>
            </a:r>
            <a:r>
              <a:rPr lang="ru-RU" sz="3000" dirty="0" err="1" smtClean="0">
                <a:latin typeface="Calibri" panose="020F0502020204030204" pitchFamily="34" charset="0"/>
              </a:rPr>
              <a:t>какво</a:t>
            </a:r>
            <a:r>
              <a:rPr lang="ru-RU" sz="3000" dirty="0" smtClean="0">
                <a:latin typeface="Calibri" panose="020F0502020204030204" pitchFamily="34" charset="0"/>
              </a:rPr>
              <a:t> става в </a:t>
            </a:r>
            <a:r>
              <a:rPr lang="ru-RU" sz="3000" dirty="0" err="1" smtClean="0">
                <a:latin typeface="Calibri" panose="020F0502020204030204" pitchFamily="34" charset="0"/>
              </a:rPr>
              <a:t>ядрото</a:t>
            </a:r>
            <a:r>
              <a:rPr lang="ru-RU" sz="3000" dirty="0" smtClean="0">
                <a:latin typeface="Calibri" panose="020F0502020204030204" pitchFamily="34" charset="0"/>
              </a:rPr>
              <a:t>, но </a:t>
            </a:r>
            <a:r>
              <a:rPr lang="ru-RU" sz="3000" dirty="0" err="1" smtClean="0">
                <a:latin typeface="Calibri" panose="020F0502020204030204" pitchFamily="34" charset="0"/>
              </a:rPr>
              <a:t>всеки</a:t>
            </a:r>
            <a:r>
              <a:rPr lang="ru-RU" sz="3000" dirty="0" smtClean="0">
                <a:latin typeface="Calibri" panose="020F0502020204030204" pitchFamily="34" charset="0"/>
              </a:rPr>
              <a:t> един </a:t>
            </a:r>
            <a:r>
              <a:rPr lang="ru-RU" sz="3000" dirty="0" err="1" smtClean="0">
                <a:latin typeface="Calibri" panose="020F0502020204030204" pitchFamily="34" charset="0"/>
              </a:rPr>
              <a:t>описва</a:t>
            </a:r>
            <a:r>
              <a:rPr lang="ru-RU" sz="3000" dirty="0" smtClean="0">
                <a:latin typeface="Calibri" panose="020F0502020204030204" pitchFamily="34" charset="0"/>
              </a:rPr>
              <a:t> </a:t>
            </a:r>
            <a:r>
              <a:rPr lang="ru-RU" sz="3000" dirty="0" err="1" smtClean="0">
                <a:latin typeface="Calibri" panose="020F0502020204030204" pitchFamily="34" charset="0"/>
              </a:rPr>
              <a:t>определени</a:t>
            </a:r>
            <a:r>
              <a:rPr lang="ru-RU" sz="3000" dirty="0" smtClean="0">
                <a:latin typeface="Calibri" panose="020F0502020204030204" pitchFamily="34" charset="0"/>
              </a:rPr>
              <a:t> </a:t>
            </a:r>
            <a:r>
              <a:rPr lang="ru-RU" sz="3000" dirty="0" err="1" smtClean="0">
                <a:latin typeface="Calibri" panose="020F0502020204030204" pitchFamily="34" charset="0"/>
              </a:rPr>
              <a:t>характерни</a:t>
            </a:r>
            <a:r>
              <a:rPr lang="ru-RU" sz="3000" dirty="0" smtClean="0">
                <a:latin typeface="Calibri" panose="020F0502020204030204" pitchFamily="34" charset="0"/>
              </a:rPr>
              <a:t> свойства на </a:t>
            </a:r>
            <a:r>
              <a:rPr lang="ru-RU" sz="3000" dirty="0" err="1" smtClean="0">
                <a:latin typeface="Calibri" panose="020F0502020204030204" pitchFamily="34" charset="0"/>
              </a:rPr>
              <a:t>атомните</a:t>
            </a:r>
            <a:r>
              <a:rPr lang="ru-RU" sz="3000" dirty="0" smtClean="0">
                <a:latin typeface="Calibri" panose="020F0502020204030204" pitchFamily="34" charset="0"/>
              </a:rPr>
              <a:t> ядра.</a:t>
            </a:r>
            <a:endParaRPr lang="en-US" sz="3000" dirty="0" smtClean="0">
              <a:latin typeface="Calibri" panose="020F0502020204030204" pitchFamily="34" charset="0"/>
            </a:endParaRPr>
          </a:p>
          <a:p>
            <a:pPr algn="just"/>
            <a:r>
              <a:rPr lang="ru-RU" sz="3100" dirty="0" smtClean="0"/>
              <a:t/>
            </a:r>
            <a:br>
              <a:rPr lang="ru-RU" sz="3100" dirty="0" smtClean="0"/>
            </a:b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31204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8807" y="281833"/>
            <a:ext cx="5301344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err="1"/>
              <a:t>Най-известните</a:t>
            </a:r>
            <a:r>
              <a:rPr lang="ru-RU" b="1" dirty="0"/>
              <a:t> модели </a:t>
            </a:r>
            <a:r>
              <a:rPr lang="ru-RU" b="1" dirty="0" err="1"/>
              <a:t>са</a:t>
            </a:r>
            <a:r>
              <a:rPr lang="ru-RU" b="1" dirty="0"/>
              <a:t>: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dirty="0" err="1"/>
              <a:t>Модел</a:t>
            </a:r>
            <a:r>
              <a:rPr lang="ru-RU" dirty="0"/>
              <a:t> на </a:t>
            </a:r>
            <a:r>
              <a:rPr lang="ru-RU" dirty="0" smtClean="0"/>
              <a:t>ферми-газ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Капков </a:t>
            </a:r>
            <a:r>
              <a:rPr lang="ru-RU" dirty="0" err="1" smtClean="0"/>
              <a:t>модел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</a:t>
            </a:r>
            <a:r>
              <a:rPr lang="ru-RU" dirty="0" err="1"/>
              <a:t>Слоест</a:t>
            </a:r>
            <a:r>
              <a:rPr lang="ru-RU" dirty="0"/>
              <a:t> </a:t>
            </a:r>
            <a:r>
              <a:rPr lang="ru-RU" dirty="0" err="1" smtClean="0"/>
              <a:t>модел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</a:t>
            </a:r>
            <a:r>
              <a:rPr lang="ru-RU" dirty="0" err="1"/>
              <a:t>Колективни</a:t>
            </a:r>
            <a:r>
              <a:rPr lang="ru-RU" dirty="0"/>
              <a:t> </a:t>
            </a:r>
            <a:r>
              <a:rPr lang="ru-RU" dirty="0" smtClean="0"/>
              <a:t>модели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Обобщен </a:t>
            </a:r>
            <a:r>
              <a:rPr lang="ru-RU" dirty="0" err="1"/>
              <a:t>модел</a:t>
            </a:r>
            <a:endParaRPr lang="ru-RU" dirty="0"/>
          </a:p>
          <a:p>
            <a:endParaRPr lang="bg-B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791" y="2006930"/>
            <a:ext cx="6340955" cy="46307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035" y="1293073"/>
            <a:ext cx="1190232" cy="112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45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35675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	</a:t>
            </a:r>
            <a:r>
              <a:rPr lang="ru-RU" sz="2800" dirty="0" err="1" smtClean="0">
                <a:latin typeface="Calibri" panose="020F0502020204030204" pitchFamily="34" charset="0"/>
              </a:rPr>
              <a:t>Добрия</a:t>
            </a:r>
            <a:r>
              <a:rPr lang="ru-RU" sz="2800" dirty="0" smtClean="0">
                <a:latin typeface="Calibri" panose="020F0502020204030204" pitchFamily="34" charset="0"/>
              </a:rPr>
              <a:t>  </a:t>
            </a:r>
            <a:r>
              <a:rPr lang="ru-RU" sz="2800" dirty="0">
                <a:latin typeface="Calibri" panose="020F0502020204030204" pitchFamily="34" charset="0"/>
              </a:rPr>
              <a:t>ядрен </a:t>
            </a:r>
            <a:r>
              <a:rPr lang="ru-RU" sz="2800" dirty="0" err="1">
                <a:latin typeface="Calibri" panose="020F0502020204030204" pitchFamily="34" charset="0"/>
              </a:rPr>
              <a:t>модел</a:t>
            </a:r>
            <a:r>
              <a:rPr lang="ru-RU" sz="2800" dirty="0">
                <a:latin typeface="Calibri" panose="020F0502020204030204" pitchFamily="34" charset="0"/>
              </a:rPr>
              <a:t>, </a:t>
            </a:r>
            <a:r>
              <a:rPr lang="ru-RU" sz="2800" dirty="0" err="1">
                <a:latin typeface="Calibri" panose="020F0502020204030204" pitchFamily="34" charset="0"/>
              </a:rPr>
              <a:t>трябва</a:t>
            </a:r>
            <a:r>
              <a:rPr lang="ru-RU" sz="2800" dirty="0">
                <a:latin typeface="Calibri" panose="020F0502020204030204" pitchFamily="34" charset="0"/>
              </a:rPr>
              <a:t> да </a:t>
            </a:r>
            <a:r>
              <a:rPr lang="ru-RU" sz="2800" dirty="0" err="1">
                <a:latin typeface="Calibri" panose="020F0502020204030204" pitchFamily="34" charset="0"/>
              </a:rPr>
              <a:t>обясни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експерименталните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факти</a:t>
            </a:r>
            <a:r>
              <a:rPr lang="ru-RU" sz="2800" dirty="0">
                <a:latin typeface="Calibri" panose="020F0502020204030204" pitchFamily="34" charset="0"/>
              </a:rPr>
              <a:t> и да </a:t>
            </a:r>
            <a:r>
              <a:rPr lang="ru-RU" sz="2800" dirty="0" err="1">
                <a:latin typeface="Calibri" panose="020F0502020204030204" pitchFamily="34" charset="0"/>
              </a:rPr>
              <a:t>предскаже</a:t>
            </a:r>
            <a:r>
              <a:rPr lang="ru-RU" sz="2800" dirty="0">
                <a:latin typeface="Calibri" panose="020F0502020204030204" pitchFamily="34" charset="0"/>
              </a:rPr>
              <a:t>  </a:t>
            </a:r>
            <a:r>
              <a:rPr lang="ru-RU" sz="2800" dirty="0" err="1">
                <a:latin typeface="Calibri" panose="020F0502020204030204" pitchFamily="34" charset="0"/>
              </a:rPr>
              <a:t>опитно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проверяеми</a:t>
            </a:r>
            <a:r>
              <a:rPr lang="ru-RU" sz="2800" dirty="0">
                <a:latin typeface="Calibri" panose="020F0502020204030204" pitchFamily="34" charset="0"/>
              </a:rPr>
              <a:t> нови свойства. Например – </a:t>
            </a:r>
            <a:r>
              <a:rPr lang="ru-RU" sz="2800" dirty="0" err="1">
                <a:latin typeface="Calibri" panose="020F0502020204030204" pitchFamily="34" charset="0"/>
              </a:rPr>
              <a:t>капковият</a:t>
            </a:r>
            <a:r>
              <a:rPr lang="ru-RU" sz="2800" dirty="0">
                <a:latin typeface="Calibri" panose="020F0502020204030204" pitchFamily="34" charset="0"/>
              </a:rPr>
              <a:t>  </a:t>
            </a:r>
            <a:r>
              <a:rPr lang="ru-RU" sz="2800" dirty="0" err="1">
                <a:latin typeface="Calibri" panose="020F0502020204030204" pitchFamily="34" charset="0"/>
              </a:rPr>
              <a:t>модел</a:t>
            </a:r>
            <a:r>
              <a:rPr lang="ru-RU" sz="2800" dirty="0">
                <a:latin typeface="Calibri" panose="020F0502020204030204" pitchFamily="34" charset="0"/>
              </a:rPr>
              <a:t> (аналогия на </a:t>
            </a:r>
            <a:r>
              <a:rPr lang="ru-RU" sz="2800" dirty="0" err="1">
                <a:latin typeface="Calibri" panose="020F0502020204030204" pitchFamily="34" charset="0"/>
              </a:rPr>
              <a:t>ядрената</a:t>
            </a:r>
            <a:r>
              <a:rPr lang="ru-RU" sz="2800" dirty="0">
                <a:latin typeface="Calibri" panose="020F0502020204030204" pitchFamily="34" charset="0"/>
              </a:rPr>
              <a:t> материя с капка </a:t>
            </a:r>
            <a:r>
              <a:rPr lang="ru-RU" sz="2800" dirty="0" err="1">
                <a:latin typeface="Calibri" panose="020F0502020204030204" pitchFamily="34" charset="0"/>
              </a:rPr>
              <a:t>електрично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заредена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течност</a:t>
            </a:r>
            <a:r>
              <a:rPr lang="ru-RU" sz="2800" dirty="0">
                <a:latin typeface="Calibri" panose="020F0502020204030204" pitchFamily="34" charset="0"/>
              </a:rPr>
              <a:t> с </a:t>
            </a:r>
            <a:r>
              <a:rPr lang="ru-RU" sz="2800" dirty="0" err="1">
                <a:latin typeface="Calibri" panose="020F0502020204030204" pitchFamily="34" charset="0"/>
              </a:rPr>
              <a:t>добавяне</a:t>
            </a:r>
            <a:r>
              <a:rPr lang="ru-RU" sz="2800" dirty="0">
                <a:latin typeface="Calibri" panose="020F0502020204030204" pitchFamily="34" charset="0"/>
              </a:rPr>
              <a:t> на два нови члена –  </a:t>
            </a:r>
            <a:r>
              <a:rPr lang="ru-RU" sz="2800" dirty="0" err="1">
                <a:latin typeface="Calibri" panose="020F0502020204030204" pitchFamily="34" charset="0"/>
              </a:rPr>
              <a:t>енергия</a:t>
            </a:r>
            <a:r>
              <a:rPr lang="ru-RU" sz="2800" dirty="0">
                <a:latin typeface="Calibri" panose="020F0502020204030204" pitchFamily="34" charset="0"/>
              </a:rPr>
              <a:t> на </a:t>
            </a:r>
            <a:r>
              <a:rPr lang="ru-RU" sz="2800" dirty="0" err="1">
                <a:latin typeface="Calibri" panose="020F0502020204030204" pitchFamily="34" charset="0"/>
              </a:rPr>
              <a:t>симетрия</a:t>
            </a:r>
            <a:r>
              <a:rPr lang="ru-RU" sz="2800" dirty="0">
                <a:latin typeface="Calibri" panose="020F0502020204030204" pitchFamily="34" charset="0"/>
              </a:rPr>
              <a:t> и </a:t>
            </a:r>
            <a:r>
              <a:rPr lang="ru-RU" sz="2800" dirty="0" err="1">
                <a:latin typeface="Calibri" panose="020F0502020204030204" pitchFamily="34" charset="0"/>
              </a:rPr>
              <a:t>енергия</a:t>
            </a:r>
            <a:r>
              <a:rPr lang="ru-RU" sz="2800" dirty="0">
                <a:latin typeface="Calibri" panose="020F0502020204030204" pitchFamily="34" charset="0"/>
              </a:rPr>
              <a:t> на </a:t>
            </a:r>
            <a:r>
              <a:rPr lang="ru-RU" sz="2800" dirty="0" err="1">
                <a:latin typeface="Calibri" panose="020F0502020204030204" pitchFamily="34" charset="0"/>
              </a:rPr>
              <a:t>сдвояване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дава</a:t>
            </a:r>
            <a:r>
              <a:rPr lang="ru-RU" sz="2800" dirty="0">
                <a:latin typeface="Calibri" panose="020F0502020204030204" pitchFamily="34" charset="0"/>
              </a:rPr>
              <a:t> добро </a:t>
            </a:r>
            <a:r>
              <a:rPr lang="ru-RU" sz="2800" dirty="0" err="1">
                <a:latin typeface="Calibri" panose="020F0502020204030204" pitchFamily="34" charset="0"/>
              </a:rPr>
              <a:t>съвпадение</a:t>
            </a:r>
            <a:r>
              <a:rPr lang="ru-RU" sz="2800" dirty="0">
                <a:latin typeface="Calibri" panose="020F0502020204030204" pitchFamily="34" charset="0"/>
              </a:rPr>
              <a:t> с </a:t>
            </a:r>
            <a:r>
              <a:rPr lang="ru-RU" sz="2800" dirty="0" err="1">
                <a:latin typeface="Calibri" panose="020F0502020204030204" pitchFamily="34" charset="0"/>
              </a:rPr>
              <a:t>измерените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маси</a:t>
            </a:r>
            <a:r>
              <a:rPr lang="ru-RU" sz="2800" dirty="0">
                <a:latin typeface="Calibri" panose="020F0502020204030204" pitchFamily="34" charset="0"/>
              </a:rPr>
              <a:t> за </a:t>
            </a:r>
            <a:r>
              <a:rPr lang="ru-RU" sz="2800" dirty="0" err="1">
                <a:latin typeface="Calibri" panose="020F0502020204030204" pitchFamily="34" charset="0"/>
              </a:rPr>
              <a:t>ядрата</a:t>
            </a:r>
            <a:r>
              <a:rPr lang="ru-RU" sz="2800" dirty="0">
                <a:latin typeface="Calibri" panose="020F0502020204030204" pitchFamily="34" charset="0"/>
              </a:rPr>
              <a:t>. Но той </a:t>
            </a:r>
            <a:r>
              <a:rPr lang="ru-RU" sz="2800" dirty="0" err="1">
                <a:latin typeface="Calibri" panose="020F0502020204030204" pitchFamily="34" charset="0"/>
              </a:rPr>
              <a:t>дава</a:t>
            </a:r>
            <a:r>
              <a:rPr lang="ru-RU" sz="2800" dirty="0">
                <a:latin typeface="Calibri" panose="020F0502020204030204" pitchFamily="34" charset="0"/>
              </a:rPr>
              <a:t> само </a:t>
            </a:r>
            <a:r>
              <a:rPr lang="ru-RU" sz="2800" dirty="0" err="1">
                <a:latin typeface="Calibri" panose="020F0502020204030204" pitchFamily="34" charset="0"/>
              </a:rPr>
              <a:t>тенденцията</a:t>
            </a:r>
            <a:r>
              <a:rPr lang="ru-RU" sz="2800" dirty="0">
                <a:latin typeface="Calibri" panose="020F0502020204030204" pitchFamily="34" charset="0"/>
              </a:rPr>
              <a:t> в </a:t>
            </a:r>
            <a:r>
              <a:rPr lang="ru-RU" sz="2800" dirty="0" err="1">
                <a:latin typeface="Calibri" panose="020F0502020204030204" pitchFamily="34" charset="0"/>
              </a:rPr>
              <a:t>масите</a:t>
            </a:r>
            <a:r>
              <a:rPr lang="ru-RU" sz="2800" dirty="0">
                <a:latin typeface="Calibri" panose="020F0502020204030204" pitchFamily="34" charset="0"/>
              </a:rPr>
              <a:t>, </a:t>
            </a:r>
            <a:r>
              <a:rPr lang="ru-RU" sz="2800" dirty="0" err="1">
                <a:latin typeface="Calibri" panose="020F0502020204030204" pitchFamily="34" charset="0"/>
              </a:rPr>
              <a:t>има</a:t>
            </a:r>
            <a:r>
              <a:rPr lang="ru-RU" sz="2800" dirty="0">
                <a:latin typeface="Calibri" panose="020F0502020204030204" pitchFamily="34" charset="0"/>
              </a:rPr>
              <a:t>   </a:t>
            </a:r>
            <a:r>
              <a:rPr lang="ru-RU" sz="2800" dirty="0" err="1">
                <a:latin typeface="Calibri" panose="020F0502020204030204" pitchFamily="34" charset="0"/>
              </a:rPr>
              <a:t>систематични</a:t>
            </a:r>
            <a:r>
              <a:rPr lang="ru-RU" sz="2800" dirty="0">
                <a:latin typeface="Calibri" panose="020F0502020204030204" pitchFamily="34" charset="0"/>
              </a:rPr>
              <a:t> отклонения в </a:t>
            </a:r>
            <a:r>
              <a:rPr lang="ru-RU" sz="2800" dirty="0" err="1">
                <a:latin typeface="Calibri" panose="020F0502020204030204" pitchFamily="34" charset="0"/>
              </a:rPr>
              <a:t>предсказаната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маса</a:t>
            </a:r>
            <a:r>
              <a:rPr lang="ru-RU" sz="2800" dirty="0">
                <a:latin typeface="Calibri" panose="020F0502020204030204" pitchFamily="34" charset="0"/>
              </a:rPr>
              <a:t>, </a:t>
            </a:r>
            <a:r>
              <a:rPr lang="ru-RU" sz="2800" dirty="0" err="1">
                <a:latin typeface="Calibri" panose="020F0502020204030204" pitchFamily="34" charset="0"/>
              </a:rPr>
              <a:t>които</a:t>
            </a:r>
            <a:r>
              <a:rPr lang="ru-RU" sz="2800" dirty="0">
                <a:latin typeface="Calibri" panose="020F0502020204030204" pitchFamily="34" charset="0"/>
              </a:rPr>
              <a:t> се </a:t>
            </a:r>
            <a:r>
              <a:rPr lang="ru-RU" sz="2800" dirty="0" err="1">
                <a:latin typeface="Calibri" panose="020F0502020204030204" pitchFamily="34" charset="0"/>
              </a:rPr>
              <a:t>обясняват</a:t>
            </a:r>
            <a:r>
              <a:rPr lang="ru-RU" sz="2800" dirty="0">
                <a:latin typeface="Calibri" panose="020F0502020204030204" pitchFamily="34" charset="0"/>
              </a:rPr>
              <a:t> в  </a:t>
            </a:r>
            <a:r>
              <a:rPr lang="ru-RU" sz="2800" dirty="0" err="1">
                <a:latin typeface="Calibri" panose="020F0502020204030204" pitchFamily="34" charset="0"/>
              </a:rPr>
              <a:t>слоестия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модел</a:t>
            </a:r>
            <a:r>
              <a:rPr lang="ru-RU" sz="2800" dirty="0">
                <a:latin typeface="Calibri" panose="020F0502020204030204" pitchFamily="34" charset="0"/>
              </a:rPr>
              <a:t> (аналогия с   </a:t>
            </a:r>
            <a:r>
              <a:rPr lang="ru-RU" sz="2800" dirty="0" err="1">
                <a:latin typeface="Calibri" panose="020F0502020204030204" pitchFamily="34" charset="0"/>
              </a:rPr>
              <a:t>атомния</a:t>
            </a:r>
            <a:r>
              <a:rPr lang="ru-RU" sz="2800" dirty="0">
                <a:latin typeface="Calibri" panose="020F0502020204030204" pitchFamily="34" charset="0"/>
              </a:rPr>
              <a:t>   </a:t>
            </a:r>
            <a:r>
              <a:rPr lang="ru-RU" sz="2800" dirty="0" err="1">
                <a:latin typeface="Calibri" panose="020F0502020204030204" pitchFamily="34" charset="0"/>
              </a:rPr>
              <a:t>строеж</a:t>
            </a:r>
            <a:r>
              <a:rPr lang="ru-RU" sz="2800" dirty="0">
                <a:latin typeface="Calibri" panose="020F0502020204030204" pitchFamily="34" charset="0"/>
              </a:rPr>
              <a:t> ). </a:t>
            </a:r>
            <a:r>
              <a:rPr lang="ru-RU" sz="2800" dirty="0" err="1">
                <a:latin typeface="Calibri" panose="020F0502020204030204" pitchFamily="34" charset="0"/>
              </a:rPr>
              <a:t>Слоестият</a:t>
            </a:r>
            <a:r>
              <a:rPr lang="ru-RU" sz="2800" dirty="0">
                <a:latin typeface="Calibri" panose="020F0502020204030204" pitchFamily="34" charset="0"/>
              </a:rPr>
              <a:t>  </a:t>
            </a:r>
            <a:r>
              <a:rPr lang="ru-RU" sz="2800" dirty="0" err="1">
                <a:latin typeface="Calibri" panose="020F0502020204030204" pitchFamily="34" charset="0"/>
              </a:rPr>
              <a:t>модел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също</a:t>
            </a:r>
            <a:r>
              <a:rPr lang="ru-RU" sz="2800" dirty="0">
                <a:latin typeface="Calibri" panose="020F0502020204030204" pitchFamily="34" charset="0"/>
              </a:rPr>
              <a:t> не </a:t>
            </a:r>
            <a:r>
              <a:rPr lang="ru-RU" sz="2800" dirty="0" err="1">
                <a:latin typeface="Calibri" panose="020F0502020204030204" pitchFamily="34" charset="0"/>
              </a:rPr>
              <a:t>може</a:t>
            </a:r>
            <a:r>
              <a:rPr lang="ru-RU" sz="2800" dirty="0">
                <a:latin typeface="Calibri" panose="020F0502020204030204" pitchFamily="34" charset="0"/>
              </a:rPr>
              <a:t> да </a:t>
            </a:r>
            <a:r>
              <a:rPr lang="ru-RU" sz="2800" dirty="0" err="1">
                <a:latin typeface="Calibri" panose="020F0502020204030204" pitchFamily="34" charset="0"/>
              </a:rPr>
              <a:t>обясни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редица</a:t>
            </a:r>
            <a:r>
              <a:rPr lang="ru-RU" sz="2800" dirty="0">
                <a:latin typeface="Calibri" panose="020F0502020204030204" pitchFamily="34" charset="0"/>
              </a:rPr>
              <a:t> свойства, </a:t>
            </a:r>
            <a:r>
              <a:rPr lang="ru-RU" sz="2800" dirty="0" err="1">
                <a:latin typeface="Calibri" panose="020F0502020204030204" pitchFamily="34" charset="0"/>
              </a:rPr>
              <a:t>свързани</a:t>
            </a:r>
            <a:r>
              <a:rPr lang="ru-RU" sz="2800" dirty="0">
                <a:latin typeface="Calibri" panose="020F0502020204030204" pitchFamily="34" charset="0"/>
              </a:rPr>
              <a:t> с </a:t>
            </a:r>
            <a:r>
              <a:rPr lang="ru-RU" sz="2800" dirty="0" err="1">
                <a:latin typeface="Calibri" panose="020F0502020204030204" pitchFamily="34" charset="0"/>
              </a:rPr>
              <a:t>колективните</a:t>
            </a:r>
            <a:r>
              <a:rPr lang="ru-RU" sz="2800" dirty="0">
                <a:latin typeface="Calibri" panose="020F0502020204030204" pitchFamily="34" charset="0"/>
              </a:rPr>
              <a:t>  движения. В </a:t>
            </a:r>
            <a:r>
              <a:rPr lang="ru-RU" sz="2800" dirty="0" err="1">
                <a:latin typeface="Calibri" panose="020F0502020204030204" pitchFamily="34" charset="0"/>
              </a:rPr>
              <a:t>колективните</a:t>
            </a:r>
            <a:r>
              <a:rPr lang="ru-RU" sz="2800" dirty="0">
                <a:latin typeface="Calibri" panose="020F0502020204030204" pitchFamily="34" charset="0"/>
              </a:rPr>
              <a:t>  модели </a:t>
            </a:r>
            <a:r>
              <a:rPr lang="ru-RU" sz="2800" dirty="0" err="1">
                <a:latin typeface="Calibri" panose="020F0502020204030204" pitchFamily="34" charset="0"/>
              </a:rPr>
              <a:t>ядрото</a:t>
            </a:r>
            <a:r>
              <a:rPr lang="ru-RU" sz="2800" dirty="0">
                <a:latin typeface="Calibri" panose="020F0502020204030204" pitchFamily="34" charset="0"/>
              </a:rPr>
              <a:t> се </a:t>
            </a:r>
            <a:r>
              <a:rPr lang="ru-RU" sz="2800" dirty="0" err="1">
                <a:latin typeface="Calibri" panose="020F0502020204030204" pitchFamily="34" charset="0"/>
              </a:rPr>
              <a:t>разглежда</a:t>
            </a:r>
            <a:r>
              <a:rPr lang="ru-RU" sz="2800" dirty="0">
                <a:latin typeface="Calibri" panose="020F0502020204030204" pitchFamily="34" charset="0"/>
              </a:rPr>
              <a:t>  </a:t>
            </a:r>
            <a:r>
              <a:rPr lang="ru-RU" sz="2800" dirty="0" err="1">
                <a:latin typeface="Calibri" panose="020F0502020204030204" pitchFamily="34" charset="0"/>
              </a:rPr>
              <a:t>като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твърдо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тяло</a:t>
            </a:r>
            <a:r>
              <a:rPr lang="ru-RU" sz="2800" dirty="0">
                <a:latin typeface="Calibri" panose="020F0502020204030204" pitchFamily="34" charset="0"/>
              </a:rPr>
              <a:t> или </a:t>
            </a:r>
            <a:r>
              <a:rPr lang="ru-RU" sz="2800" dirty="0" err="1">
                <a:latin typeface="Calibri" panose="020F0502020204030204" pitchFamily="34" charset="0"/>
              </a:rPr>
              <a:t>течност</a:t>
            </a:r>
            <a:r>
              <a:rPr lang="ru-RU" sz="2800" dirty="0">
                <a:latin typeface="Calibri" panose="020F0502020204030204" pitchFamily="34" charset="0"/>
              </a:rPr>
              <a:t> с </a:t>
            </a:r>
            <a:r>
              <a:rPr lang="ru-RU" sz="2800" dirty="0" err="1">
                <a:latin typeface="Calibri" panose="020F0502020204030204" pitchFamily="34" charset="0"/>
              </a:rPr>
              <a:t>характерните</a:t>
            </a:r>
            <a:r>
              <a:rPr lang="ru-RU" sz="2800" dirty="0">
                <a:latin typeface="Calibri" panose="020F0502020204030204" pitchFamily="34" charset="0"/>
              </a:rPr>
              <a:t> степени на свобода: ротация на </a:t>
            </a:r>
            <a:r>
              <a:rPr lang="ru-RU" sz="2800" dirty="0" err="1">
                <a:latin typeface="Calibri" panose="020F0502020204030204" pitchFamily="34" charset="0"/>
              </a:rPr>
              <a:t>несферично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err="1">
                <a:latin typeface="Calibri" panose="020F0502020204030204" pitchFamily="34" charset="0"/>
              </a:rPr>
              <a:t>тяло</a:t>
            </a:r>
            <a:r>
              <a:rPr lang="ru-RU" sz="2800" dirty="0">
                <a:latin typeface="Calibri" panose="020F0502020204030204" pitchFamily="34" charset="0"/>
              </a:rPr>
              <a:t>, вибрации на </a:t>
            </a:r>
            <a:r>
              <a:rPr lang="ru-RU" sz="2800" dirty="0" err="1">
                <a:latin typeface="Calibri" panose="020F0502020204030204" pitchFamily="34" charset="0"/>
              </a:rPr>
              <a:t>повърхността</a:t>
            </a:r>
            <a:r>
              <a:rPr lang="ru-RU" sz="2800" dirty="0">
                <a:latin typeface="Calibri" panose="020F0502020204030204" pitchFamily="34" charset="0"/>
              </a:rPr>
              <a:t> на сферична капка и др.</a:t>
            </a:r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0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4200" y="476859"/>
            <a:ext cx="35360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4400" dirty="0"/>
              <a:t>Капков модел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051" y="249691"/>
            <a:ext cx="2614285" cy="218288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92285" y="2611699"/>
            <a:ext cx="8342412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bg-BG" sz="28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 = r</a:t>
            </a:r>
            <a:r>
              <a:rPr lang="bg-BG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bg-BG" sz="28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bg-BG" sz="28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1/3</a:t>
            </a:r>
            <a:r>
              <a:rPr lang="bg-BG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където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US" sz="28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1.4x10</a:t>
            </a:r>
            <a:r>
              <a:rPr lang="en-US" sz="28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-15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m, </a:t>
            </a:r>
            <a:r>
              <a:rPr lang="en-US" sz="28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– </a:t>
            </a:r>
            <a:r>
              <a:rPr lang="bg-BG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масовото число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373378" y="3242947"/>
                <a:ext cx="8561319" cy="7446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bg-BG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Следователно обемът на ядрото</a:t>
                </a:r>
                <a:r>
                  <a:rPr lang="en-US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e</a:t>
                </a:r>
                <a:r>
                  <a:rPr lang="bg-BG" sz="2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bg-BG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𝜋</m:t>
                    </m:r>
                    <m:sSup>
                      <m:sSupPr>
                        <m:ctrlPr>
                          <a:rPr lang="bg-BG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en-US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bg-BG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𝜋</m:t>
                    </m:r>
                    <m:sSubSup>
                      <m:sSubSupPr>
                        <m:ctrlPr>
                          <a:rPr lang="bg-BG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bSup>
                    <m:r>
                      <a:rPr lang="en-US" sz="2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endParaRPr lang="bg-BG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3378" y="3242947"/>
                <a:ext cx="8561319" cy="744691"/>
              </a:xfrm>
              <a:prstGeom prst="rect">
                <a:avLst/>
              </a:prstGeom>
              <a:blipFill rotWithShape="0">
                <a:blip r:embed="rId3"/>
                <a:stretch>
                  <a:fillRect l="-996" b="-901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494805" y="3987638"/>
            <a:ext cx="11428021" cy="2608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bg-BG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Обемът на ядрото е пропорционален на броя </a:t>
            </a:r>
            <a:r>
              <a:rPr lang="bg-BG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нуклони</a:t>
            </a:r>
            <a:r>
              <a:rPr lang="bg-BG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както обемът на една капка е пропорционален на броя молекули, от които е съставена. Така ядрото може да бъде оприличено на сферична капка и да се използват известните от класическата физика свойства на капките.</a:t>
            </a:r>
            <a:endParaRPr lang="bg-BG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4805" y="1618646"/>
            <a:ext cx="111667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bg-BG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Ядреното вещество може да се разглежда като несвиваема електрически заредена сферична капка течност с радиус:</a:t>
            </a:r>
            <a:endParaRPr lang="bg-BG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04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0431" y="721364"/>
            <a:ext cx="11059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	</a:t>
            </a:r>
            <a:r>
              <a:rPr lang="ru-RU" sz="2800" dirty="0" err="1" smtClean="0"/>
              <a:t>Първият</a:t>
            </a:r>
            <a:r>
              <a:rPr lang="ru-RU" sz="2800" dirty="0" smtClean="0"/>
              <a:t> </a:t>
            </a:r>
            <a:r>
              <a:rPr lang="ru-RU" sz="2800" dirty="0"/>
              <a:t>член </a:t>
            </a:r>
            <a:r>
              <a:rPr lang="ru-RU" sz="2800" dirty="0" err="1"/>
              <a:t>във</a:t>
            </a:r>
            <a:r>
              <a:rPr lang="ru-RU" sz="2800" dirty="0"/>
              <a:t> </a:t>
            </a:r>
            <a:r>
              <a:rPr lang="ru-RU" sz="2800" dirty="0" err="1"/>
              <a:t>формулата</a:t>
            </a:r>
            <a:r>
              <a:rPr lang="ru-RU" sz="2800" dirty="0"/>
              <a:t>, </a:t>
            </a:r>
            <a:r>
              <a:rPr lang="ru-RU" sz="2800" dirty="0" err="1"/>
              <a:t>описваща</a:t>
            </a:r>
            <a:r>
              <a:rPr lang="ru-RU" sz="2800" dirty="0"/>
              <a:t> </a:t>
            </a:r>
            <a:r>
              <a:rPr lang="ru-RU" sz="2800" dirty="0" err="1"/>
              <a:t>енергията</a:t>
            </a:r>
            <a:r>
              <a:rPr lang="ru-RU" sz="2800" dirty="0"/>
              <a:t> на </a:t>
            </a:r>
            <a:r>
              <a:rPr lang="ru-RU" sz="2800" dirty="0" err="1"/>
              <a:t>връзка</a:t>
            </a:r>
            <a:r>
              <a:rPr lang="ru-RU" sz="2800" dirty="0"/>
              <a:t> в </a:t>
            </a:r>
            <a:r>
              <a:rPr lang="ru-RU" sz="2800" dirty="0" err="1"/>
              <a:t>ядрото</a:t>
            </a:r>
            <a:r>
              <a:rPr lang="ru-RU" sz="2800" dirty="0"/>
              <a:t> е пропорционален на </a:t>
            </a:r>
            <a:r>
              <a:rPr lang="ru-RU" sz="2800" dirty="0" err="1"/>
              <a:t>масовото</a:t>
            </a:r>
            <a:r>
              <a:rPr lang="ru-RU" sz="2800" dirty="0"/>
              <a:t> число </a:t>
            </a:r>
            <a:r>
              <a:rPr lang="ru-RU" sz="2800" i="1" dirty="0"/>
              <a:t>А</a:t>
            </a:r>
            <a:r>
              <a:rPr lang="ru-RU" sz="2800" dirty="0"/>
              <a:t>:</a:t>
            </a:r>
            <a:endParaRPr lang="bg-BG" sz="2800" dirty="0"/>
          </a:p>
        </p:txBody>
      </p:sp>
      <p:sp>
        <p:nvSpPr>
          <p:cNvPr id="3" name="Rectangle 2"/>
          <p:cNvSpPr/>
          <p:nvPr/>
        </p:nvSpPr>
        <p:spPr>
          <a:xfrm>
            <a:off x="4750399" y="1799552"/>
            <a:ext cx="1309975" cy="5305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bg-BG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en-US" sz="2800" i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bg-BG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≈ αА</a:t>
            </a:r>
            <a:endParaRPr lang="bg-BG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0431" y="2330146"/>
            <a:ext cx="107036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a typeface="Calibri" panose="020F0502020204030204" pitchFamily="34" charset="0"/>
              </a:rPr>
              <a:t>	</a:t>
            </a:r>
            <a:r>
              <a:rPr lang="bg-BG" sz="2800" dirty="0" smtClean="0">
                <a:ea typeface="Calibri" panose="020F0502020204030204" pitchFamily="34" charset="0"/>
              </a:rPr>
              <a:t>Ядрото </a:t>
            </a:r>
            <a:r>
              <a:rPr lang="bg-BG" sz="2800" dirty="0">
                <a:ea typeface="Calibri" panose="020F0502020204030204" pitchFamily="34" charset="0"/>
              </a:rPr>
              <a:t>е сферично и затова </a:t>
            </a:r>
            <a:r>
              <a:rPr lang="bg-BG" sz="2800" dirty="0" err="1">
                <a:ea typeface="Calibri" panose="020F0502020204030204" pitchFamily="34" charset="0"/>
              </a:rPr>
              <a:t>нуклоните</a:t>
            </a:r>
            <a:r>
              <a:rPr lang="bg-BG" sz="2800" dirty="0">
                <a:ea typeface="Calibri" panose="020F0502020204030204" pitchFamily="34" charset="0"/>
              </a:rPr>
              <a:t>, намиращи се на повърхността, не взаимодействат пълноценно с останалите. Затова енергията на свързване ще се намали с величина, пропорционална на повърхността на капката (ядрото):</a:t>
            </a:r>
            <a:endParaRPr lang="bg-BG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13557" y="5207215"/>
                <a:ext cx="10620499" cy="14091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bg-BG" sz="28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Следователно</a:t>
                </a:r>
                <a:r>
                  <a:rPr lang="bg-BG" sz="28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𝛽</m:t>
                    </m:r>
                    <m:sSup>
                      <m:sSupPr>
                        <m:ctrlPr>
                          <a:rPr lang="bg-BG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2/3</m:t>
                        </m:r>
                      </m:sup>
                    </m:sSup>
                  </m:oMath>
                </a14:m>
                <a:r>
                  <a:rPr lang="en-US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bg-BG" sz="28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където</a:t>
                </a:r>
                <a:r>
                  <a:rPr lang="bg-BG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bg-BG" sz="2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bg-BG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bg-BG" sz="28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</a:t>
                </a:r>
                <a:r>
                  <a:rPr lang="bg-BG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bg-BG" sz="2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β </a:t>
                </a:r>
                <a:r>
                  <a:rPr lang="bg-BG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са подходящо избрани коефициенти.</a:t>
                </a:r>
                <a:endParaRPr lang="bg-BG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557" y="5207215"/>
                <a:ext cx="10620499" cy="1409168"/>
              </a:xfrm>
              <a:prstGeom prst="rect">
                <a:avLst/>
              </a:prstGeom>
              <a:blipFill rotWithShape="0">
                <a:blip r:embed="rId2"/>
                <a:stretch>
                  <a:fillRect l="-1206" r="-1148" b="-606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813" y="4378590"/>
            <a:ext cx="4363192" cy="59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49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6685" y="738779"/>
            <a:ext cx="111430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/>
              <a:t>	</a:t>
            </a:r>
            <a:r>
              <a:rPr lang="ru-RU" sz="2800" dirty="0" err="1" smtClean="0"/>
              <a:t>Ядрото</a:t>
            </a:r>
            <a:r>
              <a:rPr lang="ru-RU" sz="2800" dirty="0" smtClean="0"/>
              <a:t> </a:t>
            </a:r>
            <a:r>
              <a:rPr lang="ru-RU" sz="2800" dirty="0"/>
              <a:t>е сферично и </a:t>
            </a:r>
            <a:r>
              <a:rPr lang="ru-RU" sz="2800" dirty="0" err="1"/>
              <a:t>затова</a:t>
            </a:r>
            <a:r>
              <a:rPr lang="ru-RU" sz="2800" dirty="0"/>
              <a:t> </a:t>
            </a:r>
            <a:r>
              <a:rPr lang="ru-RU" sz="2800" dirty="0" err="1"/>
              <a:t>нуклоните</a:t>
            </a:r>
            <a:r>
              <a:rPr lang="ru-RU" sz="2800" dirty="0"/>
              <a:t>, </a:t>
            </a:r>
            <a:r>
              <a:rPr lang="ru-RU" sz="2800" dirty="0" err="1"/>
              <a:t>намиращи</a:t>
            </a:r>
            <a:r>
              <a:rPr lang="ru-RU" sz="2800" dirty="0"/>
              <a:t> се на </a:t>
            </a:r>
            <a:r>
              <a:rPr lang="ru-RU" sz="2800" dirty="0" err="1"/>
              <a:t>повърхността</a:t>
            </a:r>
            <a:r>
              <a:rPr lang="ru-RU" sz="2800" dirty="0"/>
              <a:t>, не </a:t>
            </a:r>
            <a:r>
              <a:rPr lang="ru-RU" sz="2800" dirty="0" err="1"/>
              <a:t>взаимодействат</a:t>
            </a:r>
            <a:r>
              <a:rPr lang="ru-RU" sz="2800" dirty="0"/>
              <a:t> </a:t>
            </a:r>
            <a:r>
              <a:rPr lang="ru-RU" sz="2800" dirty="0" err="1"/>
              <a:t>пълноценно</a:t>
            </a:r>
            <a:r>
              <a:rPr lang="ru-RU" sz="2800" dirty="0"/>
              <a:t> с </a:t>
            </a:r>
            <a:r>
              <a:rPr lang="ru-RU" sz="2800" dirty="0" err="1"/>
              <a:t>останалите</a:t>
            </a:r>
            <a:r>
              <a:rPr lang="ru-RU" sz="2800" dirty="0"/>
              <a:t>. </a:t>
            </a:r>
            <a:r>
              <a:rPr lang="ru-RU" sz="2800" dirty="0" err="1"/>
              <a:t>Затова</a:t>
            </a:r>
            <a:r>
              <a:rPr lang="ru-RU" sz="2800" dirty="0"/>
              <a:t> </a:t>
            </a:r>
            <a:r>
              <a:rPr lang="ru-RU" sz="2800" dirty="0" err="1"/>
              <a:t>енергията</a:t>
            </a:r>
            <a:r>
              <a:rPr lang="ru-RU" sz="2800" dirty="0"/>
              <a:t> на </a:t>
            </a:r>
            <a:r>
              <a:rPr lang="ru-RU" sz="2800" dirty="0" err="1"/>
              <a:t>свързване</a:t>
            </a:r>
            <a:r>
              <a:rPr lang="ru-RU" sz="2800" dirty="0"/>
              <a:t> </a:t>
            </a:r>
            <a:r>
              <a:rPr lang="ru-RU" sz="2800" dirty="0" err="1"/>
              <a:t>ще</a:t>
            </a:r>
            <a:r>
              <a:rPr lang="ru-RU" sz="2800" dirty="0"/>
              <a:t> се </a:t>
            </a:r>
            <a:r>
              <a:rPr lang="ru-RU" sz="2800" dirty="0" err="1"/>
              <a:t>намали</a:t>
            </a:r>
            <a:r>
              <a:rPr lang="ru-RU" sz="2800" dirty="0"/>
              <a:t> с величина, </a:t>
            </a:r>
            <a:r>
              <a:rPr lang="ru-RU" sz="2800" dirty="0" err="1"/>
              <a:t>пропорционална</a:t>
            </a:r>
            <a:r>
              <a:rPr lang="ru-RU" sz="2800" dirty="0"/>
              <a:t> на </a:t>
            </a:r>
            <a:r>
              <a:rPr lang="ru-RU" sz="2800" dirty="0" err="1"/>
              <a:t>повърхността</a:t>
            </a:r>
            <a:r>
              <a:rPr lang="ru-RU" sz="2800" dirty="0"/>
              <a:t> на </a:t>
            </a:r>
            <a:r>
              <a:rPr lang="ru-RU" sz="2800" dirty="0" err="1"/>
              <a:t>капката</a:t>
            </a:r>
            <a:r>
              <a:rPr lang="ru-RU" sz="2800" dirty="0"/>
              <a:t> (</a:t>
            </a:r>
            <a:r>
              <a:rPr lang="ru-RU" sz="2800" dirty="0" err="1"/>
              <a:t>ядрото</a:t>
            </a:r>
            <a:r>
              <a:rPr lang="ru-RU" sz="2800" dirty="0"/>
              <a:t>):</a:t>
            </a:r>
            <a:endParaRPr lang="bg-BG" sz="2800" dirty="0"/>
          </a:p>
        </p:txBody>
      </p:sp>
      <p:sp>
        <p:nvSpPr>
          <p:cNvPr id="5" name="Rectangle 4"/>
          <p:cNvSpPr/>
          <p:nvPr/>
        </p:nvSpPr>
        <p:spPr>
          <a:xfrm>
            <a:off x="3944412" y="2994952"/>
            <a:ext cx="3142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i="1" dirty="0"/>
              <a:t>S</a:t>
            </a:r>
            <a:r>
              <a:rPr lang="de-DE" sz="2800" dirty="0"/>
              <a:t>=4</a:t>
            </a:r>
            <a:r>
              <a:rPr lang="el-GR" sz="2800" dirty="0"/>
              <a:t>π</a:t>
            </a:r>
            <a:r>
              <a:rPr lang="de-DE" sz="2800" i="1" dirty="0" smtClean="0"/>
              <a:t>R</a:t>
            </a:r>
            <a:r>
              <a:rPr lang="de-DE" sz="2800" baseline="30000" dirty="0" smtClean="0"/>
              <a:t>2</a:t>
            </a:r>
            <a:r>
              <a:rPr lang="de-DE" sz="2800" dirty="0" smtClean="0"/>
              <a:t>=4</a:t>
            </a:r>
            <a:r>
              <a:rPr lang="el-GR" sz="2800" dirty="0"/>
              <a:t>π</a:t>
            </a:r>
            <a:r>
              <a:rPr lang="de-DE" sz="2800" i="1" dirty="0" smtClean="0"/>
              <a:t>R</a:t>
            </a:r>
            <a:r>
              <a:rPr lang="de-DE" sz="2800" baseline="-25000" dirty="0" smtClean="0"/>
              <a:t>0</a:t>
            </a:r>
            <a:r>
              <a:rPr lang="de-DE" sz="2800" baseline="30000" dirty="0" smtClean="0"/>
              <a:t>2</a:t>
            </a:r>
            <a:r>
              <a:rPr lang="de-DE" sz="2800" dirty="0" smtClean="0"/>
              <a:t> A</a:t>
            </a:r>
            <a:r>
              <a:rPr lang="de-DE" sz="2800" baseline="30000" dirty="0" smtClean="0"/>
              <a:t> (</a:t>
            </a:r>
            <a:r>
              <a:rPr lang="de-DE" sz="2800" baseline="30000" dirty="0"/>
              <a:t>2/3)</a:t>
            </a:r>
            <a:r>
              <a:rPr lang="de-DE" sz="2800" dirty="0"/>
              <a:t>.</a:t>
            </a:r>
            <a:endParaRPr lang="bg-BG" sz="2800" dirty="0"/>
          </a:p>
        </p:txBody>
      </p:sp>
      <p:sp>
        <p:nvSpPr>
          <p:cNvPr id="6" name="Rectangle 5"/>
          <p:cNvSpPr/>
          <p:nvPr/>
        </p:nvSpPr>
        <p:spPr>
          <a:xfrm>
            <a:off x="696684" y="4103362"/>
            <a:ext cx="107036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	</a:t>
            </a:r>
            <a:r>
              <a:rPr lang="ru-RU" sz="2800" dirty="0" err="1" smtClean="0"/>
              <a:t>Следователно</a:t>
            </a:r>
            <a:r>
              <a:rPr lang="ru-RU" sz="2800" dirty="0" smtClean="0"/>
              <a:t> </a:t>
            </a:r>
            <a:r>
              <a:rPr lang="ru-RU" sz="2800" i="1" dirty="0" err="1" smtClean="0"/>
              <a:t>E</a:t>
            </a:r>
            <a:r>
              <a:rPr lang="ru-RU" sz="2800" i="1" baseline="-25000" dirty="0" err="1" smtClean="0"/>
              <a:t>b</a:t>
            </a:r>
            <a:r>
              <a:rPr lang="en-US" sz="2800" dirty="0" smtClean="0"/>
              <a:t> </a:t>
            </a:r>
            <a:r>
              <a:rPr lang="ru-RU" sz="2800" dirty="0" smtClean="0"/>
              <a:t>≈</a:t>
            </a:r>
            <a:r>
              <a:rPr lang="ru-RU" sz="2800" i="1" dirty="0" smtClean="0"/>
              <a:t>αA</a:t>
            </a:r>
            <a:r>
              <a:rPr lang="ru-RU" sz="2800" dirty="0" smtClean="0"/>
              <a:t>-β</a:t>
            </a:r>
            <a:r>
              <a:rPr lang="ru-RU" sz="2800" i="1" dirty="0" smtClean="0"/>
              <a:t>A</a:t>
            </a:r>
            <a:r>
              <a:rPr lang="ru-RU" sz="2800" baseline="30000" dirty="0" smtClean="0"/>
              <a:t>2/3</a:t>
            </a:r>
            <a:r>
              <a:rPr lang="ru-RU" sz="2800" dirty="0" smtClean="0"/>
              <a:t>, </a:t>
            </a:r>
            <a:r>
              <a:rPr lang="ru-RU" sz="2800" dirty="0" err="1"/>
              <a:t>където</a:t>
            </a:r>
            <a:r>
              <a:rPr lang="ru-RU" sz="2800" dirty="0"/>
              <a:t> </a:t>
            </a:r>
            <a:r>
              <a:rPr lang="ru-RU" sz="2800" i="1" dirty="0"/>
              <a:t>α</a:t>
            </a:r>
            <a:r>
              <a:rPr lang="ru-RU" sz="2800" dirty="0"/>
              <a:t> и β </a:t>
            </a:r>
            <a:r>
              <a:rPr lang="ru-RU" sz="2800" dirty="0" err="1"/>
              <a:t>са</a:t>
            </a:r>
            <a:r>
              <a:rPr lang="ru-RU" sz="2800" dirty="0"/>
              <a:t> </a:t>
            </a:r>
            <a:r>
              <a:rPr lang="ru-RU" sz="2800" dirty="0" err="1"/>
              <a:t>подходящо</a:t>
            </a:r>
            <a:r>
              <a:rPr lang="ru-RU" sz="2800" dirty="0"/>
              <a:t> избрани </a:t>
            </a:r>
            <a:r>
              <a:rPr lang="ru-RU" sz="2800" dirty="0" err="1"/>
              <a:t>коефициенти</a:t>
            </a:r>
            <a:r>
              <a:rPr lang="ru-RU" sz="2800" dirty="0"/>
              <a:t>.</a:t>
            </a:r>
            <a:endParaRPr lang="bg-BG" sz="2800" dirty="0"/>
          </a:p>
        </p:txBody>
      </p:sp>
    </p:spTree>
    <p:extLst>
      <p:ext uri="{BB962C8B-B14F-4D97-AF65-F5344CB8AC3E}">
        <p14:creationId xmlns:p14="http://schemas.microsoft.com/office/powerpoint/2010/main" val="2099287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625</Words>
  <Application>Microsoft Office PowerPoint</Application>
  <PresentationFormat>Widescreen</PresentationFormat>
  <Paragraphs>80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Times New Roman</vt:lpstr>
      <vt:lpstr>Тема на Office</vt:lpstr>
      <vt:lpstr>Курсова работа  по Квантова физика</vt:lpstr>
      <vt:lpstr> Ядрено взаимодействие </vt:lpstr>
      <vt:lpstr>PowerPoint Presentation</vt:lpstr>
      <vt:lpstr>Модели на атомното ядро</vt:lpstr>
      <vt:lpstr>PowerPoint Presentation</vt:lpstr>
      <vt:lpstr> Добрия  ядрен модел, трябва да обясни експерименталните факти и да предскаже  опитно проверяеми нови свойства. Например – капковият  модел (аналогия на ядрената материя с капка електрично заредена течност с добавяне на два нови члена –  енергия на симетрия и енергия на сдвояване дава добро съвпадение с измерените маси за ядрата. Но той дава само тенденцията в масите, има   систематични отклонения в предсказаната маса, които се обясняват в  слоестия модел (аналогия с   атомния   строеж ). Слоестият  модел също не може да обясни редица свойства, свързани с колективните  движения. В колективните  модели ядрото се разглежда  като твърдо тяло или течност с характерните степени на свобода: ротация на несферично тяло, вибрации на повърхността на сферична капка и др.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Курсова работа</dc:title>
  <dc:creator>Windows User</dc:creator>
  <cp:lastModifiedBy>Windows User</cp:lastModifiedBy>
  <cp:revision>49</cp:revision>
  <dcterms:created xsi:type="dcterms:W3CDTF">2018-06-29T13:39:51Z</dcterms:created>
  <dcterms:modified xsi:type="dcterms:W3CDTF">2018-07-24T17:47:46Z</dcterms:modified>
</cp:coreProperties>
</file>