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53" d="100"/>
          <a:sy n="53" d="100"/>
        </p:scale>
        <p:origin x="9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1436" y="0"/>
            <a:ext cx="8001000" cy="2971801"/>
          </a:xfrm>
        </p:spPr>
        <p:txBody>
          <a:bodyPr/>
          <a:lstStyle/>
          <a:p>
            <a:pPr algn="ctr"/>
            <a:r>
              <a:rPr lang="bg-BG" b="1" dirty="0">
                <a:solidFill>
                  <a:schemeClr val="bg1"/>
                </a:solidFill>
              </a:rPr>
              <a:t>Основни закони на електростатичното поле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129" y="3876238"/>
            <a:ext cx="6400800" cy="1947333"/>
          </a:xfrm>
        </p:spPr>
        <p:txBody>
          <a:bodyPr>
            <a:noAutofit/>
          </a:bodyPr>
          <a:lstStyle/>
          <a:p>
            <a:r>
              <a:rPr lang="bg-BG" sz="2400" b="1" dirty="0"/>
              <a:t>изготвил</a:t>
            </a:r>
            <a:r>
              <a:rPr lang="bg-BG" sz="2400" b="1" dirty="0" smtClean="0"/>
              <a:t>: Силвана </a:t>
            </a:r>
            <a:r>
              <a:rPr lang="bg-BG" sz="2400" b="1" dirty="0"/>
              <a:t>Василева ф.н.190011</a:t>
            </a:r>
          </a:p>
          <a:p>
            <a:r>
              <a:rPr lang="bg-BG" sz="2400" b="1" dirty="0"/>
              <a:t>Магистърска степен</a:t>
            </a:r>
            <a:r>
              <a:rPr lang="bg-BG" sz="2400" b="1" dirty="0" smtClean="0"/>
              <a:t>, </a:t>
            </a:r>
          </a:p>
          <a:p>
            <a:r>
              <a:rPr lang="bg-BG" sz="2400" b="1" dirty="0" smtClean="0"/>
              <a:t>редовно </a:t>
            </a:r>
            <a:r>
              <a:rPr lang="bg-BG" sz="2400" b="1" dirty="0"/>
              <a:t>обучение 2017/2018</a:t>
            </a:r>
          </a:p>
          <a:p>
            <a:r>
              <a:rPr lang="bg-BG" sz="2400" b="1" dirty="0"/>
              <a:t>Софийски университет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212" y="4195762"/>
            <a:ext cx="308610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8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695700" y="-7284"/>
            <a:ext cx="8496300" cy="66338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b="1" dirty="0">
                <a:solidFill>
                  <a:schemeClr val="bg1"/>
                </a:solidFill>
              </a:rPr>
              <a:t>Теорема на </a:t>
            </a:r>
            <a:r>
              <a:rPr lang="bg-BG" sz="2400" b="1" dirty="0" smtClean="0">
                <a:solidFill>
                  <a:schemeClr val="bg1"/>
                </a:solidFill>
              </a:rPr>
              <a:t>Гаус</a:t>
            </a:r>
          </a:p>
          <a:p>
            <a:pPr algn="ctr"/>
            <a:endParaRPr lang="bg-BG" sz="2400" b="1" dirty="0">
              <a:solidFill>
                <a:schemeClr val="bg1"/>
              </a:solidFill>
            </a:endParaRPr>
          </a:p>
          <a:p>
            <a:pPr algn="ctr"/>
            <a:endParaRPr lang="bg-BG" sz="2400" b="1" dirty="0" smtClean="0">
              <a:solidFill>
                <a:schemeClr val="bg1"/>
              </a:solidFill>
            </a:endParaRPr>
          </a:p>
          <a:p>
            <a:pPr algn="ctr"/>
            <a:endParaRPr lang="bg-BG" sz="2400" b="1" dirty="0" smtClean="0">
              <a:solidFill>
                <a:schemeClr val="bg1"/>
              </a:solidFill>
            </a:endParaRPr>
          </a:p>
          <a:p>
            <a:pPr algn="ctr"/>
            <a:endParaRPr lang="bg-BG" sz="2400" b="1" dirty="0">
              <a:solidFill>
                <a:schemeClr val="bg1"/>
              </a:solidFill>
            </a:endParaRPr>
          </a:p>
          <a:p>
            <a:pPr algn="ctr"/>
            <a:r>
              <a:rPr lang="bg-BG" sz="2400" dirty="0">
                <a:solidFill>
                  <a:schemeClr val="bg1"/>
                </a:solidFill>
              </a:rPr>
              <a:t>Да пресметнем потока </a:t>
            </a:r>
            <a:r>
              <a:rPr lang="bg-BG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bg-BG" sz="2400" b="1" i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bg-BG" sz="2400" dirty="0" smtClean="0">
                <a:solidFill>
                  <a:schemeClr val="bg1"/>
                </a:solidFill>
              </a:rPr>
              <a:t>  </a:t>
            </a:r>
            <a:r>
              <a:rPr lang="bg-BG" sz="2400" dirty="0">
                <a:solidFill>
                  <a:schemeClr val="bg1"/>
                </a:solidFill>
              </a:rPr>
              <a:t>на полето в частен случай ,когато негов източник е точков заряд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bg-BG" sz="2400" dirty="0">
                <a:solidFill>
                  <a:schemeClr val="bg1"/>
                </a:solidFill>
              </a:rPr>
              <a:t> ,а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bg-BG" sz="2400" dirty="0">
                <a:solidFill>
                  <a:schemeClr val="bg1"/>
                </a:solidFill>
              </a:rPr>
              <a:t> е сфера с радиус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bg-BG" sz="2400" dirty="0" smtClean="0">
                <a:solidFill>
                  <a:schemeClr val="bg1"/>
                </a:solidFill>
              </a:rPr>
              <a:t>, ориентирана </a:t>
            </a:r>
            <a:r>
              <a:rPr lang="bg-BG" sz="2400" dirty="0">
                <a:solidFill>
                  <a:schemeClr val="bg1"/>
                </a:solidFill>
              </a:rPr>
              <a:t>навън и център в </a:t>
            </a:r>
            <a:r>
              <a:rPr lang="en-US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endParaRPr lang="bg-BG" sz="2400" dirty="0">
              <a:solidFill>
                <a:schemeClr val="bg1"/>
              </a:solidFill>
            </a:endParaRPr>
          </a:p>
          <a:p>
            <a:pPr algn="ctr"/>
            <a:endParaRPr lang="bg-BG" sz="2400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933" y="3527611"/>
            <a:ext cx="1900518" cy="8337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фиг. 4</a:t>
            </a:r>
            <a:endParaRPr lang="bg-BG" sz="2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" y="33057"/>
            <a:ext cx="378142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695700" y="126036"/>
            <a:ext cx="8496300" cy="66338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b="1" dirty="0">
                <a:solidFill>
                  <a:schemeClr val="bg1"/>
                </a:solidFill>
              </a:rPr>
              <a:t>Теорема на </a:t>
            </a:r>
            <a:r>
              <a:rPr lang="bg-BG" sz="2400" b="1" dirty="0" smtClean="0">
                <a:solidFill>
                  <a:schemeClr val="bg1"/>
                </a:solidFill>
              </a:rPr>
              <a:t>Гаус</a:t>
            </a:r>
          </a:p>
          <a:p>
            <a:pPr algn="ctr"/>
            <a:endParaRPr lang="bg-BG" sz="2400" b="1" dirty="0">
              <a:solidFill>
                <a:schemeClr val="bg1"/>
              </a:solidFill>
            </a:endParaRPr>
          </a:p>
          <a:p>
            <a:r>
              <a:rPr lang="bg-BG" sz="2400" dirty="0" smtClean="0">
                <a:solidFill>
                  <a:schemeClr val="bg1"/>
                </a:solidFill>
              </a:rPr>
              <a:t>Интензитетът </a:t>
            </a:r>
            <a:r>
              <a:rPr lang="bg-BG" sz="2400" dirty="0">
                <a:solidFill>
                  <a:schemeClr val="bg1"/>
                </a:solidFill>
              </a:rPr>
              <a:t>на полето има една и съща </a:t>
            </a:r>
            <a:r>
              <a:rPr lang="bg-BG" sz="2400" dirty="0" smtClean="0">
                <a:solidFill>
                  <a:schemeClr val="bg1"/>
                </a:solidFill>
              </a:rPr>
              <a:t>стойност                </a:t>
            </a:r>
            <a:r>
              <a:rPr lang="bg-BG" sz="2400" dirty="0">
                <a:solidFill>
                  <a:schemeClr val="bg1"/>
                </a:solidFill>
              </a:rPr>
              <a:t>във всяка точка от сферата</a:t>
            </a:r>
            <a:r>
              <a:rPr lang="bg-BG" sz="2400" dirty="0" smtClean="0">
                <a:solidFill>
                  <a:schemeClr val="bg1"/>
                </a:solidFill>
              </a:rPr>
              <a:t>.</a:t>
            </a:r>
          </a:p>
          <a:p>
            <a:endParaRPr lang="bg-BG" sz="1000" dirty="0">
              <a:solidFill>
                <a:schemeClr val="bg1"/>
              </a:solidFill>
            </a:endParaRPr>
          </a:p>
          <a:p>
            <a:r>
              <a:rPr lang="bg-BG" sz="2400" dirty="0">
                <a:solidFill>
                  <a:schemeClr val="bg1"/>
                </a:solidFill>
              </a:rPr>
              <a:t>Ъгълът между </a:t>
            </a:r>
            <a:r>
              <a:rPr lang="en-US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 и </a:t>
            </a:r>
            <a:r>
              <a:rPr lang="en-US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–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el-GR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bg-BG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=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0  </a:t>
            </a:r>
            <a:r>
              <a:rPr lang="bg-BG" sz="2400" dirty="0">
                <a:solidFill>
                  <a:schemeClr val="bg1"/>
                </a:solidFill>
              </a:rPr>
              <a:t>е един и </a:t>
            </a:r>
            <a:r>
              <a:rPr lang="bg-BG" sz="2400" dirty="0" smtClean="0">
                <a:solidFill>
                  <a:schemeClr val="bg1"/>
                </a:solidFill>
              </a:rPr>
              <a:t>същ. </a:t>
            </a:r>
          </a:p>
          <a:p>
            <a:r>
              <a:rPr lang="bg-BG" sz="2400" dirty="0" smtClean="0">
                <a:solidFill>
                  <a:schemeClr val="bg1"/>
                </a:solidFill>
              </a:rPr>
              <a:t>От </a:t>
            </a:r>
            <a:r>
              <a:rPr lang="bg-BG" sz="2400" dirty="0">
                <a:solidFill>
                  <a:schemeClr val="bg1"/>
                </a:solidFill>
              </a:rPr>
              <a:t>(4) </a:t>
            </a:r>
            <a:r>
              <a:rPr lang="bg-BG" sz="2400" dirty="0" smtClean="0">
                <a:solidFill>
                  <a:schemeClr val="bg1"/>
                </a:solidFill>
              </a:rPr>
              <a:t>следва:</a:t>
            </a:r>
            <a:endParaRPr lang="bg-BG" sz="2400" dirty="0">
              <a:solidFill>
                <a:schemeClr val="bg1"/>
              </a:solidFill>
            </a:endParaRPr>
          </a:p>
          <a:p>
            <a:endParaRPr lang="bg-BG" sz="2400" dirty="0">
              <a:solidFill>
                <a:schemeClr val="bg1"/>
              </a:solidFill>
            </a:endParaRPr>
          </a:p>
          <a:p>
            <a:r>
              <a:rPr lang="bg-BG" sz="2400" dirty="0" smtClean="0">
                <a:solidFill>
                  <a:schemeClr val="bg1"/>
                </a:solidFill>
              </a:rPr>
              <a:t>Отчитаме</a:t>
            </a:r>
            <a:r>
              <a:rPr lang="bg-BG" sz="2400" dirty="0">
                <a:solidFill>
                  <a:schemeClr val="bg1"/>
                </a:solidFill>
              </a:rPr>
              <a:t>, че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</a:t>
            </a:r>
            <a:r>
              <a:rPr lang="el-GR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за потока получаваме </a:t>
            </a:r>
          </a:p>
          <a:p>
            <a:endParaRPr lang="bg-BG" sz="1000" dirty="0" smtClean="0">
              <a:solidFill>
                <a:schemeClr val="bg1"/>
              </a:solidFill>
            </a:endParaRPr>
          </a:p>
          <a:p>
            <a:r>
              <a:rPr lang="bg-BG" sz="2400" dirty="0" smtClean="0">
                <a:solidFill>
                  <a:schemeClr val="bg1"/>
                </a:solidFill>
              </a:rPr>
              <a:t>	</a:t>
            </a:r>
            <a:r>
              <a:rPr lang="bg-BG" sz="2400" b="1" dirty="0" smtClean="0">
                <a:solidFill>
                  <a:schemeClr val="bg1"/>
                </a:solidFill>
              </a:rPr>
              <a:t>В </a:t>
            </a:r>
            <a:r>
              <a:rPr lang="bg-BG" sz="2400" b="1" dirty="0">
                <a:solidFill>
                  <a:schemeClr val="bg1"/>
                </a:solidFill>
              </a:rPr>
              <a:t>тази формула не участва радиуса на </a:t>
            </a:r>
            <a:r>
              <a:rPr lang="bg-BG" sz="2400" b="1" dirty="0" smtClean="0">
                <a:solidFill>
                  <a:schemeClr val="bg1"/>
                </a:solidFill>
              </a:rPr>
              <a:t>сферата. </a:t>
            </a:r>
            <a:r>
              <a:rPr lang="bg-BG" sz="2400" b="1" dirty="0">
                <a:solidFill>
                  <a:schemeClr val="bg1"/>
                </a:solidFill>
              </a:rPr>
              <a:t>Това не е </a:t>
            </a:r>
            <a:r>
              <a:rPr lang="bg-BG" sz="2400" b="1" dirty="0" smtClean="0">
                <a:solidFill>
                  <a:schemeClr val="bg1"/>
                </a:solidFill>
              </a:rPr>
              <a:t>случайно - оказва </a:t>
            </a:r>
            <a:r>
              <a:rPr lang="bg-BG" sz="2400" b="1" dirty="0">
                <a:solidFill>
                  <a:schemeClr val="bg1"/>
                </a:solidFill>
              </a:rPr>
              <a:t>се ,че доказаният в частния случай </a:t>
            </a:r>
            <a:r>
              <a:rPr lang="bg-BG" sz="2400" b="1" dirty="0" smtClean="0">
                <a:solidFill>
                  <a:schemeClr val="bg1"/>
                </a:solidFill>
              </a:rPr>
              <a:t>резултат се </a:t>
            </a:r>
            <a:r>
              <a:rPr lang="bg-BG" sz="2400" b="1" dirty="0">
                <a:solidFill>
                  <a:schemeClr val="bg1"/>
                </a:solidFill>
              </a:rPr>
              <a:t>обобщава за произволно поле и за произволна повърхност.</a:t>
            </a:r>
          </a:p>
          <a:p>
            <a:pPr algn="ctr"/>
            <a:endParaRPr lang="bg-BG" sz="2400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933" y="3527611"/>
            <a:ext cx="1900518" cy="8337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фиг. 4</a:t>
            </a:r>
            <a:endParaRPr lang="bg-BG" sz="2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" y="33057"/>
            <a:ext cx="3781425" cy="3276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607" y="1671357"/>
            <a:ext cx="1143257" cy="5705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6301" y="2761086"/>
            <a:ext cx="3472115" cy="5485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82278" y="3442977"/>
            <a:ext cx="889200" cy="65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4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864493" y="224118"/>
            <a:ext cx="8496300" cy="66338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b="1" dirty="0">
                <a:solidFill>
                  <a:schemeClr val="bg1"/>
                </a:solidFill>
              </a:rPr>
              <a:t>Теорема на </a:t>
            </a:r>
            <a:r>
              <a:rPr lang="bg-BG" sz="2400" b="1" dirty="0" smtClean="0">
                <a:solidFill>
                  <a:schemeClr val="bg1"/>
                </a:solidFill>
              </a:rPr>
              <a:t>Гаус</a:t>
            </a:r>
          </a:p>
          <a:p>
            <a:pPr algn="ctr"/>
            <a:endParaRPr lang="bg-BG" sz="2400" b="1" dirty="0">
              <a:solidFill>
                <a:schemeClr val="bg1"/>
              </a:solidFill>
            </a:endParaRPr>
          </a:p>
          <a:p>
            <a:pPr algn="ctr"/>
            <a:r>
              <a:rPr lang="bg-BG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Потокът </a:t>
            </a:r>
            <a:r>
              <a:rPr lang="bg-BG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интензитета на електричното поле през всяка затворена повърхност ориентирана навън е равен на заряда заграден от </a:t>
            </a:r>
            <a:r>
              <a:rPr lang="bg-BG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повърхността, </a:t>
            </a:r>
            <a:r>
              <a:rPr lang="bg-BG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разделен на </a:t>
            </a:r>
            <a:r>
              <a:rPr lang="el-G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</a:t>
            </a:r>
            <a:r>
              <a:rPr lang="bg-BG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bg-BG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2400" dirty="0">
                <a:solidFill>
                  <a:schemeClr val="bg1"/>
                </a:solidFill>
              </a:rPr>
              <a:t>Това твърдение  е теоремата на </a:t>
            </a:r>
            <a:r>
              <a:rPr lang="bg-BG" sz="2400" dirty="0" smtClean="0">
                <a:solidFill>
                  <a:schemeClr val="bg1"/>
                </a:solidFill>
              </a:rPr>
              <a:t>Гаус, следствие </a:t>
            </a:r>
            <a:r>
              <a:rPr lang="bg-BG" sz="2400" dirty="0">
                <a:solidFill>
                  <a:schemeClr val="bg1"/>
                </a:solidFill>
              </a:rPr>
              <a:t>от закона на </a:t>
            </a:r>
            <a:r>
              <a:rPr lang="bg-BG" sz="2400" dirty="0" smtClean="0">
                <a:solidFill>
                  <a:schemeClr val="bg1"/>
                </a:solidFill>
              </a:rPr>
              <a:t>Кулон и </a:t>
            </a:r>
            <a:r>
              <a:rPr lang="bg-BG" sz="2400" dirty="0">
                <a:solidFill>
                  <a:schemeClr val="bg1"/>
                </a:solidFill>
              </a:rPr>
              <a:t>представлява Втория основен закон на електростатичното поле</a:t>
            </a:r>
            <a:endParaRPr lang="bg-BG" sz="2400" b="1" dirty="0" smtClean="0">
              <a:solidFill>
                <a:schemeClr val="bg1"/>
              </a:solidFill>
            </a:endParaRPr>
          </a:p>
          <a:p>
            <a:pPr algn="ctr"/>
            <a:endParaRPr lang="bg-BG" sz="2400" b="1" dirty="0">
              <a:solidFill>
                <a:schemeClr val="bg1"/>
              </a:solidFill>
            </a:endParaRPr>
          </a:p>
          <a:p>
            <a:pPr algn="ctr"/>
            <a:endParaRPr lang="bg-BG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4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лавие 1"/>
          <p:cNvSpPr txBox="1">
            <a:spLocks/>
          </p:cNvSpPr>
          <p:nvPr/>
        </p:nvSpPr>
        <p:spPr>
          <a:xfrm>
            <a:off x="838200" y="365125"/>
            <a:ext cx="10515600" cy="13506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bg-BG" b="1" dirty="0" smtClean="0">
                <a:solidFill>
                  <a:schemeClr val="bg1"/>
                </a:solidFill>
              </a:rPr>
              <a:t>Електростатичните задачи се решават</a:t>
            </a:r>
          </a:p>
          <a:p>
            <a:pPr algn="ctr"/>
            <a:r>
              <a:rPr lang="bg-BG" b="1" dirty="0" smtClean="0">
                <a:solidFill>
                  <a:schemeClr val="bg1"/>
                </a:solidFill>
              </a:rPr>
              <a:t>По-лесно, като се използват подходящи следствия от закона на Кулон</a:t>
            </a:r>
            <a:endParaRPr lang="bg-BG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04047" y="1979460"/>
            <a:ext cx="736932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2300" b="1" dirty="0">
                <a:solidFill>
                  <a:schemeClr val="bg1"/>
                </a:solidFill>
              </a:rPr>
              <a:t>КОНСЕРВАТИВНОСТ на електростатичното поле</a:t>
            </a:r>
            <a:endParaRPr lang="bg-BG" sz="23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04047" y="2689412"/>
            <a:ext cx="8122024" cy="35679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bg-BG" sz="2200" dirty="0" smtClean="0">
                <a:solidFill>
                  <a:schemeClr val="bg1"/>
                </a:solidFill>
              </a:rPr>
              <a:t>	Знаем</a:t>
            </a:r>
            <a:r>
              <a:rPr lang="bg-BG" sz="2200" dirty="0">
                <a:solidFill>
                  <a:schemeClr val="bg1"/>
                </a:solidFill>
              </a:rPr>
              <a:t>, че електростатичните сили и </a:t>
            </a:r>
            <a:r>
              <a:rPr lang="bg-BG" sz="2200" dirty="0" err="1" smtClean="0">
                <a:solidFill>
                  <a:schemeClr val="bg1"/>
                </a:solidFill>
              </a:rPr>
              <a:t>пораж-дащото</a:t>
            </a:r>
            <a:r>
              <a:rPr lang="bg-BG" sz="2200" dirty="0" smtClean="0">
                <a:solidFill>
                  <a:schemeClr val="bg1"/>
                </a:solidFill>
              </a:rPr>
              <a:t> </a:t>
            </a:r>
            <a:r>
              <a:rPr lang="bg-BG" sz="2200" dirty="0">
                <a:solidFill>
                  <a:schemeClr val="bg1"/>
                </a:solidFill>
              </a:rPr>
              <a:t>ги електростатично поле  са консервативни (потенциални). </a:t>
            </a:r>
            <a:endParaRPr lang="bg-BG" sz="2200" dirty="0" smtClean="0">
              <a:solidFill>
                <a:schemeClr val="bg1"/>
              </a:solidFill>
            </a:endParaRPr>
          </a:p>
          <a:p>
            <a:pPr algn="just"/>
            <a:r>
              <a:rPr lang="bg-BG" sz="2200" dirty="0">
                <a:solidFill>
                  <a:schemeClr val="bg1"/>
                </a:solidFill>
              </a:rPr>
              <a:t>	</a:t>
            </a:r>
            <a:r>
              <a:rPr lang="bg-BG" sz="2200" dirty="0" smtClean="0">
                <a:solidFill>
                  <a:schemeClr val="bg1"/>
                </a:solidFill>
              </a:rPr>
              <a:t>Това </a:t>
            </a:r>
            <a:r>
              <a:rPr lang="bg-BG" sz="2200" dirty="0">
                <a:solidFill>
                  <a:schemeClr val="bg1"/>
                </a:solidFill>
              </a:rPr>
              <a:t>твърдение е първото важно следствие от закона на Кулон, първият основен закон на електростатичното поле</a:t>
            </a:r>
            <a:r>
              <a:rPr lang="bg-BG" sz="2200" dirty="0" smtClean="0">
                <a:solidFill>
                  <a:schemeClr val="bg1"/>
                </a:solidFill>
              </a:rPr>
              <a:t>, който </a:t>
            </a:r>
            <a:r>
              <a:rPr lang="bg-BG" sz="2200" dirty="0">
                <a:solidFill>
                  <a:schemeClr val="bg1"/>
                </a:solidFill>
              </a:rPr>
              <a:t>се доказва с помощта на висшата математика. Физичния смисъл на този закон може да се формулира по 2 начина:</a:t>
            </a:r>
          </a:p>
        </p:txBody>
      </p:sp>
    </p:spTree>
    <p:extLst>
      <p:ext uri="{BB962C8B-B14F-4D97-AF65-F5344CB8AC3E}">
        <p14:creationId xmlns:p14="http://schemas.microsoft.com/office/powerpoint/2010/main" val="378205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ounded Rectangle 4"/>
              <p:cNvSpPr/>
              <p:nvPr/>
            </p:nvSpPr>
            <p:spPr>
              <a:xfrm>
                <a:off x="3281082" y="0"/>
                <a:ext cx="8910918" cy="68580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bg-BG" sz="2200" dirty="0" smtClean="0">
                    <a:solidFill>
                      <a:schemeClr val="bg1"/>
                    </a:solidFill>
                  </a:rPr>
                  <a:t>	1. Работата </a:t>
                </a:r>
                <a:r>
                  <a:rPr lang="bg-BG" sz="2200" dirty="0">
                    <a:solidFill>
                      <a:schemeClr val="bg1"/>
                    </a:solidFill>
                  </a:rPr>
                  <a:t>на електричните сили при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преместване </a:t>
                </a:r>
                <a:r>
                  <a:rPr lang="bg-BG" sz="2200" dirty="0">
                    <a:solidFill>
                      <a:schemeClr val="bg1"/>
                    </a:solidFill>
                  </a:rPr>
                  <a:t>на заряд в електростатично поле не зависи от  формата на траекторията а само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тата </a:t>
                </a:r>
                <a:r>
                  <a:rPr lang="bg-BG" sz="2200" dirty="0">
                    <a:solidFill>
                      <a:schemeClr val="bg1"/>
                    </a:solidFill>
                  </a:rPr>
                  <a:t>на електричните сили при преместване на заряд в електростатично поле не зависи от  формата на траекторията а само от положенията на началната и крайната точка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bg-BG" sz="2200" dirty="0" smtClean="0">
                    <a:solidFill>
                      <a:schemeClr val="bg1"/>
                    </a:solidFill>
                  </a:rPr>
                  <a:t>	Разглеждаме </a:t>
                </a:r>
                <a:r>
                  <a:rPr lang="bg-BG" sz="2200" dirty="0">
                    <a:solidFill>
                      <a:schemeClr val="bg1"/>
                    </a:solidFill>
                  </a:rPr>
                  <a:t>произволна затворена крива </a:t>
                </a:r>
                <a:r>
                  <a:rPr lang="en-US" sz="2200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. Да </a:t>
                </a:r>
                <a:r>
                  <a:rPr lang="bg-BG" sz="2200" dirty="0">
                    <a:solidFill>
                      <a:schemeClr val="bg1"/>
                    </a:solidFill>
                  </a:rPr>
                  <a:t>си </a:t>
                </a:r>
                <a:r>
                  <a:rPr lang="bg-BG" sz="2200" dirty="0" err="1">
                    <a:solidFill>
                      <a:schemeClr val="bg1"/>
                    </a:solidFill>
                  </a:rPr>
                  <a:t>представим,че</a:t>
                </a:r>
                <a:r>
                  <a:rPr lang="bg-BG" sz="2200" dirty="0">
                    <a:solidFill>
                      <a:schemeClr val="bg1"/>
                    </a:solidFill>
                  </a:rPr>
                  <a:t> тя е разделена на толкова малки участъци </a:t>
                </a:r>
                <a:r>
                  <a:rPr lang="el-GR" sz="2200" dirty="0" smtClean="0">
                    <a:solidFill>
                      <a:schemeClr val="bg1"/>
                    </a:solidFill>
                  </a:rPr>
                  <a:t>Δ</a:t>
                </a:r>
                <a:r>
                  <a:rPr lang="en-US" sz="2200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bg1"/>
                    </a:solidFill>
                  </a:rPr>
                  <a:t>,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всеки </a:t>
                </a:r>
                <a:r>
                  <a:rPr lang="bg-BG" sz="2200" dirty="0">
                    <a:solidFill>
                      <a:schemeClr val="bg1"/>
                    </a:solidFill>
                  </a:rPr>
                  <a:t>от които може да се смята за праволинеен и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интензитета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2200" dirty="0" smtClean="0">
                    <a:solidFill>
                      <a:schemeClr val="bg1"/>
                    </a:solidFill>
                  </a:rPr>
                  <a:t>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по </a:t>
                </a:r>
                <a:r>
                  <a:rPr lang="bg-BG" sz="2200" dirty="0">
                    <a:solidFill>
                      <a:schemeClr val="bg1"/>
                    </a:solidFill>
                  </a:rPr>
                  <a:t>него е един и същ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.</a:t>
                </a:r>
                <a:r>
                  <a:rPr lang="en-US" sz="2200" dirty="0" smtClean="0">
                    <a:solidFill>
                      <a:schemeClr val="bg1"/>
                    </a:solidFill>
                  </a:rPr>
                  <a:t>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Нека </a:t>
                </a:r>
                <a:r>
                  <a:rPr lang="bg-BG" sz="2200" dirty="0">
                    <a:solidFill>
                      <a:schemeClr val="bg1"/>
                    </a:solidFill>
                  </a:rPr>
                  <a:t>по кривата </a:t>
                </a:r>
                <a:r>
                  <a:rPr lang="en-US" sz="2200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bg-BG" sz="2200" dirty="0">
                    <a:solidFill>
                      <a:schemeClr val="bg1"/>
                    </a:solidFill>
                  </a:rPr>
                  <a:t> се премества единичен заряд (</a:t>
                </a:r>
                <a:r>
                  <a:rPr lang="en-US" sz="2200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sz="2200" dirty="0" smtClean="0">
                    <a:solidFill>
                      <a:schemeClr val="bg1"/>
                    </a:solidFill>
                  </a:rPr>
                  <a:t> = 1C</a:t>
                </a:r>
                <a:r>
                  <a:rPr lang="en-US" sz="2200" dirty="0">
                    <a:solidFill>
                      <a:schemeClr val="bg1"/>
                    </a:solidFill>
                  </a:rPr>
                  <a:t>)</a:t>
                </a:r>
                <a:r>
                  <a:rPr lang="bg-BG" sz="2200" dirty="0">
                    <a:solidFill>
                      <a:schemeClr val="bg1"/>
                    </a:solidFill>
                  </a:rPr>
                  <a:t> а с </a:t>
                </a:r>
                <a:r>
                  <a:rPr lang="el-GR" sz="2200" dirty="0">
                    <a:solidFill>
                      <a:schemeClr val="bg1"/>
                    </a:solidFill>
                  </a:rPr>
                  <a:t>α</a:t>
                </a:r>
                <a:r>
                  <a:rPr lang="bg-BG" sz="2200" dirty="0">
                    <a:solidFill>
                      <a:schemeClr val="bg1"/>
                    </a:solidFill>
                  </a:rPr>
                  <a:t> да означим ъгъла между преместването </a:t>
                </a:r>
                <a:r>
                  <a:rPr lang="el-GR" sz="2200" b="1" dirty="0">
                    <a:solidFill>
                      <a:schemeClr val="bg1"/>
                    </a:solidFill>
                  </a:rPr>
                  <a:t>Δ</a:t>
                </a:r>
                <a:r>
                  <a:rPr lang="en-US" sz="2200" b="1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 </a:t>
                </a:r>
                <a:r>
                  <a:rPr lang="bg-BG" sz="2200" dirty="0">
                    <a:solidFill>
                      <a:schemeClr val="bg1"/>
                    </a:solidFill>
                  </a:rPr>
                  <a:t>и интензитета </a:t>
                </a:r>
                <a:r>
                  <a:rPr lang="en-US" sz="2200" b="1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bg-BG" sz="2200" dirty="0">
                    <a:solidFill>
                      <a:schemeClr val="bg1"/>
                    </a:solidFill>
                  </a:rPr>
                  <a:t> .В такъв случай </a:t>
                </a:r>
                <a:r>
                  <a:rPr lang="en-US" sz="2200" b="1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l-GR" sz="2200" dirty="0">
                    <a:solidFill>
                      <a:schemeClr val="bg1"/>
                    </a:solidFill>
                  </a:rPr>
                  <a:t> </a:t>
                </a:r>
                <a:r>
                  <a:rPr lang="el-GR" sz="2200" b="1" dirty="0">
                    <a:solidFill>
                      <a:schemeClr val="bg1"/>
                    </a:solidFill>
                  </a:rPr>
                  <a:t>Δ</a:t>
                </a:r>
                <a:r>
                  <a:rPr lang="en-US" sz="2200" b="1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bg1"/>
                    </a:solidFill>
                  </a:rPr>
                  <a:t>cos</a:t>
                </a:r>
                <a:r>
                  <a:rPr lang="el-GR" sz="2200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2200" dirty="0" smtClean="0">
                    <a:solidFill>
                      <a:schemeClr val="bg1"/>
                    </a:solidFill>
                  </a:rPr>
                  <a:t>  </a:t>
                </a:r>
                <a:r>
                  <a:rPr lang="bg-BG" sz="2200" dirty="0">
                    <a:solidFill>
                      <a:schemeClr val="bg1"/>
                    </a:solidFill>
                  </a:rPr>
                  <a:t>е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работата</a:t>
                </a:r>
                <a:r>
                  <a:rPr lang="en-US" sz="2200" dirty="0" smtClean="0">
                    <a:solidFill>
                      <a:schemeClr val="bg1"/>
                    </a:solidFill>
                  </a:rPr>
                  <a:t>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на </a:t>
                </a:r>
                <a:r>
                  <a:rPr lang="bg-BG" sz="2200" dirty="0">
                    <a:solidFill>
                      <a:schemeClr val="bg1"/>
                    </a:solidFill>
                  </a:rPr>
                  <a:t>електричната сила по участъка </a:t>
                </a:r>
                <a:r>
                  <a:rPr lang="el-GR" sz="2200" dirty="0">
                    <a:solidFill>
                      <a:schemeClr val="bg1"/>
                    </a:solidFill>
                  </a:rPr>
                  <a:t>Δ</a:t>
                </a:r>
                <a:r>
                  <a:rPr lang="en-US" sz="2200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bg-BG" sz="2200" dirty="0">
                    <a:solidFill>
                      <a:schemeClr val="bg1"/>
                    </a:solidFill>
                  </a:rPr>
                  <a:t>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.</a:t>
                </a:r>
                <a:r>
                  <a:rPr lang="bg-BG" sz="2200" dirty="0">
                    <a:solidFill>
                      <a:schemeClr val="bg1"/>
                    </a:solidFill>
                  </a:rPr>
                  <a:t>Сумираме величините</a:t>
                </a:r>
              </a:p>
              <a:p>
                <a:r>
                  <a:rPr lang="en-US" sz="2200" dirty="0">
                    <a:solidFill>
                      <a:schemeClr val="bg1"/>
                    </a:solidFill>
                  </a:rPr>
                  <a:t> </a:t>
                </a:r>
                <a:r>
                  <a:rPr lang="en-US" sz="2200" b="1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l-GR" sz="2200" dirty="0">
                    <a:solidFill>
                      <a:schemeClr val="bg1"/>
                    </a:solidFill>
                  </a:rPr>
                  <a:t> </a:t>
                </a:r>
                <a:r>
                  <a:rPr lang="el-GR" sz="2200" b="1" dirty="0">
                    <a:solidFill>
                      <a:schemeClr val="bg1"/>
                    </a:solidFill>
                  </a:rPr>
                  <a:t>Δ</a:t>
                </a:r>
                <a:r>
                  <a:rPr lang="en-US" sz="2200" b="1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bg-BG" sz="2200" dirty="0">
                    <a:solidFill>
                      <a:schemeClr val="bg1"/>
                    </a:solidFill>
                  </a:rPr>
                  <a:t> </a:t>
                </a:r>
                <a:r>
                  <a:rPr lang="en-US" sz="2200" dirty="0">
                    <a:solidFill>
                      <a:schemeClr val="bg1"/>
                    </a:solidFill>
                  </a:rPr>
                  <a:t>cos</a:t>
                </a:r>
                <a:r>
                  <a:rPr lang="el-GR" sz="2800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l-GR" sz="2200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по </a:t>
                </a:r>
                <a:r>
                  <a:rPr lang="bg-BG" sz="2200" dirty="0">
                    <a:solidFill>
                      <a:schemeClr val="bg1"/>
                    </a:solidFill>
                  </a:rPr>
                  <a:t>всички участъци на затворената крива </a:t>
                </a:r>
                <a:r>
                  <a:rPr lang="en-US" sz="2200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,</a:t>
                </a:r>
                <a:r>
                  <a:rPr lang="en-US" sz="2200" dirty="0" smtClean="0">
                    <a:solidFill>
                      <a:schemeClr val="bg1"/>
                    </a:solidFill>
                  </a:rPr>
                  <a:t> </a:t>
                </a:r>
                <a:r>
                  <a:rPr lang="bg-BG" sz="2200" dirty="0" smtClean="0">
                    <a:solidFill>
                      <a:schemeClr val="bg1"/>
                    </a:solidFill>
                  </a:rPr>
                  <a:t>съгласно </a:t>
                </a:r>
                <a:r>
                  <a:rPr lang="bg-BG" sz="2200" dirty="0">
                    <a:solidFill>
                      <a:schemeClr val="bg1"/>
                    </a:solidFill>
                  </a:rPr>
                  <a:t>първия основен  закон на електростатичното поле получаваме:</a:t>
                </a:r>
              </a:p>
              <a:p>
                <a:pPr algn="just"/>
                <a:r>
                  <a:rPr lang="en-US" sz="2400" dirty="0" smtClean="0">
                    <a:solidFill>
                      <a:schemeClr val="bg1"/>
                    </a:solidFill>
                  </a:rPr>
                  <a:t>													(1)</a:t>
                </a:r>
                <a:endParaRPr lang="bg-BG" sz="2400" dirty="0">
                  <a:solidFill>
                    <a:schemeClr val="bg1"/>
                  </a:solidFill>
                </a:endParaRPr>
              </a:p>
              <a:p>
                <a:pPr algn="just"/>
                <a:endParaRPr lang="bg-BG" sz="2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Rounded 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082" y="0"/>
                <a:ext cx="8910918" cy="6858000"/>
              </a:xfrm>
              <a:prstGeom prst="roundRect">
                <a:avLst/>
              </a:prstGeom>
              <a:blipFill rotWithShape="0">
                <a:blip r:embed="rId2"/>
                <a:stretch>
                  <a:fillRect t="-97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624"/>
            <a:ext cx="3486544" cy="2653552"/>
          </a:xfrm>
          <a:prstGeom prst="rect">
            <a:avLst/>
          </a:prstGeom>
        </p:spPr>
      </p:pic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6889723" y="6060141"/>
            <a:ext cx="2559077" cy="627529"/>
            <a:chOff x="3194" y="3778"/>
            <a:chExt cx="554" cy="22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94" y="3778"/>
              <a:ext cx="554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4" y="3778"/>
              <a:ext cx="55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ounded Rectangle 11"/>
          <p:cNvSpPr/>
          <p:nvPr/>
        </p:nvSpPr>
        <p:spPr>
          <a:xfrm>
            <a:off x="358588" y="3003176"/>
            <a:ext cx="1900518" cy="8337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фиг. 1</a:t>
            </a:r>
            <a:endParaRPr lang="bg-BG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08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271396" y="152402"/>
            <a:ext cx="8910918" cy="66338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2200" dirty="0" smtClean="0">
                <a:solidFill>
                  <a:schemeClr val="bg1"/>
                </a:solidFill>
              </a:rPr>
              <a:t>	</a:t>
            </a:r>
            <a:r>
              <a:rPr lang="bg-BG" sz="2400" dirty="0">
                <a:solidFill>
                  <a:schemeClr val="bg1"/>
                </a:solidFill>
              </a:rPr>
              <a:t> Тук            означава сумиране по всички участъци на кривата 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bg-BG" sz="2400" dirty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bg-BG" sz="2400" dirty="0" smtClean="0">
                <a:solidFill>
                  <a:schemeClr val="bg1"/>
                </a:solidFill>
              </a:rPr>
              <a:t>Величината  </a:t>
            </a:r>
            <a:r>
              <a:rPr lang="bg-BG" sz="2400" dirty="0">
                <a:solidFill>
                  <a:schemeClr val="bg1"/>
                </a:solidFill>
              </a:rPr>
              <a:t>от ляво на (1),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зависи  както от </a:t>
            </a:r>
            <a:r>
              <a:rPr lang="bg-BG" sz="2400" dirty="0" smtClean="0">
                <a:solidFill>
                  <a:schemeClr val="bg1"/>
                </a:solidFill>
              </a:rPr>
              <a:t>полето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(</a:t>
            </a:r>
            <a:r>
              <a:rPr lang="bg-BG" sz="2400" dirty="0">
                <a:solidFill>
                  <a:schemeClr val="bg1"/>
                </a:solidFill>
              </a:rPr>
              <a:t>посредством 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bg-BG" sz="2400" dirty="0" smtClean="0">
                <a:solidFill>
                  <a:schemeClr val="bg1"/>
                </a:solidFill>
              </a:rPr>
              <a:t>)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bg-BG" sz="2400" dirty="0" smtClean="0">
                <a:solidFill>
                  <a:schemeClr val="bg1"/>
                </a:solidFill>
              </a:rPr>
              <a:t>така </a:t>
            </a:r>
            <a:r>
              <a:rPr lang="bg-BG" sz="2400" dirty="0">
                <a:solidFill>
                  <a:schemeClr val="bg1"/>
                </a:solidFill>
              </a:rPr>
              <a:t>и от избора на кривата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bg-BG" sz="2400" dirty="0" smtClean="0">
                <a:solidFill>
                  <a:schemeClr val="bg1"/>
                </a:solidFill>
              </a:rPr>
              <a:t>.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Тя </a:t>
            </a:r>
            <a:r>
              <a:rPr lang="bg-BG" sz="2400" dirty="0">
                <a:solidFill>
                  <a:schemeClr val="bg1"/>
                </a:solidFill>
              </a:rPr>
              <a:t>може да се пресметне не само по затворени</a:t>
            </a:r>
            <a:r>
              <a:rPr lang="bg-BG" sz="2400" dirty="0" smtClean="0">
                <a:solidFill>
                  <a:schemeClr val="bg1"/>
                </a:solidFill>
              </a:rPr>
              <a:t>,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а </a:t>
            </a:r>
            <a:r>
              <a:rPr lang="bg-BG" sz="2400" dirty="0">
                <a:solidFill>
                  <a:schemeClr val="bg1"/>
                </a:solidFill>
              </a:rPr>
              <a:t>и по произволни криви</a:t>
            </a:r>
            <a:r>
              <a:rPr lang="bg-BG" sz="2400" dirty="0" smtClean="0">
                <a:solidFill>
                  <a:schemeClr val="bg1"/>
                </a:solidFill>
              </a:rPr>
              <a:t>.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Тази </a:t>
            </a:r>
            <a:r>
              <a:rPr lang="bg-BG" sz="2400" dirty="0">
                <a:solidFill>
                  <a:schemeClr val="bg1"/>
                </a:solidFill>
              </a:rPr>
              <a:t>величина се нарича циркулация на интензитета на полето по кривата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bg-BG" sz="2400" dirty="0">
                <a:solidFill>
                  <a:schemeClr val="bg1"/>
                </a:solidFill>
              </a:rPr>
              <a:t> и се бележи с буквата </a:t>
            </a:r>
            <a:r>
              <a:rPr lang="bg-BG" sz="2400" b="1" dirty="0" smtClean="0">
                <a:solidFill>
                  <a:schemeClr val="bg1"/>
                </a:solidFill>
              </a:rPr>
              <a:t>Г</a:t>
            </a:r>
            <a:r>
              <a:rPr lang="en-US" sz="2400" b="1" baseline="-25000" dirty="0" smtClean="0">
                <a:solidFill>
                  <a:schemeClr val="bg1"/>
                </a:solidFill>
              </a:rPr>
              <a:t>E</a:t>
            </a:r>
            <a:r>
              <a:rPr lang="bg-BG" sz="2400" dirty="0" smtClean="0">
                <a:solidFill>
                  <a:schemeClr val="bg1"/>
                </a:solidFill>
              </a:rPr>
              <a:t>.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По </a:t>
            </a:r>
            <a:r>
              <a:rPr lang="bg-BG" sz="2400" dirty="0">
                <a:solidFill>
                  <a:schemeClr val="bg1"/>
                </a:solidFill>
              </a:rPr>
              <a:t>такъв начин математическата формулировка на първия основен закон на електростатиката е</a:t>
            </a:r>
            <a:r>
              <a:rPr lang="bg-BG" sz="2400" dirty="0" smtClean="0">
                <a:solidFill>
                  <a:schemeClr val="bg1"/>
                </a:solidFill>
              </a:rPr>
              <a:t>: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bg-BG" sz="2400" b="1" dirty="0" smtClean="0">
                <a:solidFill>
                  <a:schemeClr val="bg1"/>
                </a:solidFill>
              </a:rPr>
              <a:t>Г</a:t>
            </a:r>
            <a:r>
              <a:rPr lang="en-US" sz="2400" b="1" baseline="-25000" dirty="0" smtClean="0">
                <a:solidFill>
                  <a:schemeClr val="bg1"/>
                </a:solidFill>
              </a:rPr>
              <a:t>E</a:t>
            </a:r>
            <a:r>
              <a:rPr lang="en-US" sz="2400" dirty="0" smtClean="0">
                <a:solidFill>
                  <a:schemeClr val="bg1"/>
                </a:solidFill>
              </a:rPr>
              <a:t> = 0  (2)</a:t>
            </a:r>
            <a:endParaRPr lang="bg-BG" sz="2400" dirty="0">
              <a:solidFill>
                <a:schemeClr val="bg1"/>
              </a:solidFill>
            </a:endParaRPr>
          </a:p>
          <a:p>
            <a:pPr algn="ctr"/>
            <a:r>
              <a:rPr lang="bg-BG" sz="2400" b="1" dirty="0">
                <a:solidFill>
                  <a:schemeClr val="bg1"/>
                </a:solidFill>
              </a:rPr>
              <a:t>Циркулацията на интензитета на електростатичното поле по произволна затворена  крива е нула </a:t>
            </a:r>
            <a:endParaRPr lang="bg-BG" sz="22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624"/>
            <a:ext cx="3486544" cy="2653552"/>
          </a:xfrm>
          <a:prstGeom prst="rect">
            <a:avLst/>
          </a:prstGeom>
        </p:spPr>
      </p:pic>
      <p:grpSp>
        <p:nvGrpSpPr>
          <p:cNvPr id="8" name="Group 7"/>
          <p:cNvGrpSpPr>
            <a:grpSpLocks noChangeAspect="1"/>
          </p:cNvGrpSpPr>
          <p:nvPr/>
        </p:nvGrpSpPr>
        <p:grpSpPr bwMode="auto">
          <a:xfrm>
            <a:off x="4928172" y="824753"/>
            <a:ext cx="554804" cy="506052"/>
            <a:chOff x="3888" y="1958"/>
            <a:chExt cx="215" cy="261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88" y="1958"/>
              <a:ext cx="21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1958"/>
              <a:ext cx="2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356160" y="4267200"/>
            <a:ext cx="2559077" cy="627529"/>
            <a:chOff x="3194" y="3778"/>
            <a:chExt cx="554" cy="226"/>
          </a:xfrm>
        </p:grpSpPr>
        <p:sp>
          <p:nvSpPr>
            <p:cNvPr id="1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94" y="3778"/>
              <a:ext cx="554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4" y="3778"/>
              <a:ext cx="55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ounded Rectangle 16"/>
          <p:cNvSpPr/>
          <p:nvPr/>
        </p:nvSpPr>
        <p:spPr>
          <a:xfrm>
            <a:off x="242540" y="2940423"/>
            <a:ext cx="1900518" cy="8337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фиг. 1</a:t>
            </a:r>
            <a:endParaRPr lang="bg-BG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84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281082" y="0"/>
            <a:ext cx="8910918" cy="66338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	</a:t>
            </a:r>
            <a:r>
              <a:rPr lang="bg-BG" sz="2400" dirty="0">
                <a:solidFill>
                  <a:schemeClr val="bg1"/>
                </a:solidFill>
              </a:rPr>
              <a:t> </a:t>
            </a:r>
            <a:r>
              <a:rPr lang="bg-BG" sz="2400" b="1" dirty="0">
                <a:solidFill>
                  <a:schemeClr val="bg1"/>
                </a:solidFill>
              </a:rPr>
              <a:t>Геометрично тълкувание на първия основен </a:t>
            </a:r>
            <a:r>
              <a:rPr lang="bg-BG" sz="2400" b="1" dirty="0" smtClean="0">
                <a:solidFill>
                  <a:schemeClr val="bg1"/>
                </a:solidFill>
              </a:rPr>
              <a:t>закон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bg-BG" sz="2400" dirty="0">
                <a:solidFill>
                  <a:schemeClr val="bg1"/>
                </a:solidFill>
              </a:rPr>
              <a:t>Допускаме</a:t>
            </a:r>
            <a:r>
              <a:rPr lang="bg-BG" sz="2400" dirty="0" smtClean="0">
                <a:solidFill>
                  <a:schemeClr val="bg1"/>
                </a:solidFill>
              </a:rPr>
              <a:t>,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че </a:t>
            </a:r>
            <a:r>
              <a:rPr lang="bg-BG" sz="2400" dirty="0">
                <a:solidFill>
                  <a:schemeClr val="bg1"/>
                </a:solidFill>
              </a:rPr>
              <a:t>кривата на фиг.1 е една от силовите линии на полето</a:t>
            </a:r>
            <a:r>
              <a:rPr lang="bg-BG" sz="2400" dirty="0" smtClean="0">
                <a:solidFill>
                  <a:schemeClr val="bg1"/>
                </a:solidFill>
              </a:rPr>
              <a:t>.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Тогава </a:t>
            </a:r>
            <a:r>
              <a:rPr lang="bg-BG" sz="2400" dirty="0">
                <a:solidFill>
                  <a:schemeClr val="bg1"/>
                </a:solidFill>
              </a:rPr>
              <a:t>за всеки един участък векторите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bg-BG" sz="2400" dirty="0">
                <a:solidFill>
                  <a:schemeClr val="bg1"/>
                </a:solidFill>
              </a:rPr>
              <a:t> и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l-GR" sz="2400" dirty="0">
                <a:solidFill>
                  <a:schemeClr val="bg1"/>
                </a:solidFill>
              </a:rPr>
              <a:t> </a:t>
            </a:r>
            <a:r>
              <a:rPr lang="el-GR" sz="2400" b="1" dirty="0">
                <a:solidFill>
                  <a:schemeClr val="bg1"/>
                </a:solidFill>
              </a:rPr>
              <a:t>Δ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en-US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са </a:t>
            </a:r>
            <a:r>
              <a:rPr lang="bg-BG" sz="2400" dirty="0">
                <a:solidFill>
                  <a:schemeClr val="bg1"/>
                </a:solidFill>
              </a:rPr>
              <a:t>еднопосочни</a:t>
            </a:r>
            <a:r>
              <a:rPr lang="bg-BG" sz="2400" dirty="0" smtClean="0">
                <a:solidFill>
                  <a:schemeClr val="bg1"/>
                </a:solidFill>
              </a:rPr>
              <a:t>,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bg-BG" sz="2400" dirty="0" smtClean="0">
                <a:solidFill>
                  <a:schemeClr val="bg1"/>
                </a:solidFill>
              </a:rPr>
              <a:t>т.е</a:t>
            </a:r>
            <a:r>
              <a:rPr lang="bg-BG" sz="2400" dirty="0">
                <a:solidFill>
                  <a:schemeClr val="bg1"/>
                </a:solidFill>
              </a:rPr>
              <a:t>. </a:t>
            </a:r>
            <a:r>
              <a:rPr lang="el-GR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l-GR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=</a:t>
            </a:r>
            <a:r>
              <a:rPr lang="bg-BG" sz="2400" dirty="0">
                <a:solidFill>
                  <a:schemeClr val="bg1"/>
                </a:solidFill>
              </a:rPr>
              <a:t>0 и </a:t>
            </a:r>
            <a:r>
              <a:rPr lang="en-US" sz="2400" dirty="0">
                <a:solidFill>
                  <a:schemeClr val="bg1"/>
                </a:solidFill>
              </a:rPr>
              <a:t>cos</a:t>
            </a:r>
            <a:r>
              <a:rPr lang="el-GR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l-GR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=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1.</a:t>
            </a:r>
            <a:r>
              <a:rPr lang="bg-BG" sz="2400" dirty="0" smtClean="0">
                <a:solidFill>
                  <a:schemeClr val="bg1"/>
                </a:solidFill>
              </a:rPr>
              <a:t> В </a:t>
            </a:r>
            <a:r>
              <a:rPr lang="bg-BG" sz="2400" dirty="0">
                <a:solidFill>
                  <a:schemeClr val="bg1"/>
                </a:solidFill>
              </a:rPr>
              <a:t>този случай циркулацията на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bg-BG" sz="2400" dirty="0">
                <a:solidFill>
                  <a:schemeClr val="bg1"/>
                </a:solidFill>
              </a:rPr>
              <a:t>по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bg-BG" sz="2400" dirty="0">
                <a:solidFill>
                  <a:schemeClr val="bg1"/>
                </a:solidFill>
              </a:rPr>
              <a:t> ще бъде             </a:t>
            </a:r>
            <a:r>
              <a:rPr lang="bg-BG" sz="2400" dirty="0" smtClean="0">
                <a:solidFill>
                  <a:schemeClr val="bg1"/>
                </a:solidFill>
              </a:rPr>
              <a:t>, защото </a:t>
            </a:r>
            <a:r>
              <a:rPr lang="bg-BG" sz="2400" dirty="0">
                <a:solidFill>
                  <a:schemeClr val="bg1"/>
                </a:solidFill>
              </a:rPr>
              <a:t>сумата от положителни величини </a:t>
            </a:r>
          </a:p>
          <a:p>
            <a:r>
              <a:rPr lang="bg-BG" sz="2400" dirty="0">
                <a:solidFill>
                  <a:schemeClr val="bg1"/>
                </a:solidFill>
              </a:rPr>
              <a:t>също е положителна величина</a:t>
            </a:r>
            <a:r>
              <a:rPr lang="bg-BG" sz="2400" dirty="0" smtClean="0">
                <a:solidFill>
                  <a:schemeClr val="bg1"/>
                </a:solidFill>
              </a:rPr>
              <a:t>. Но </a:t>
            </a:r>
            <a:r>
              <a:rPr lang="bg-BG" sz="2400" dirty="0">
                <a:solidFill>
                  <a:schemeClr val="bg1"/>
                </a:solidFill>
              </a:rPr>
              <a:t>това е в </a:t>
            </a:r>
            <a:r>
              <a:rPr lang="bg-BG" sz="2400" dirty="0" err="1" smtClean="0">
                <a:solidFill>
                  <a:schemeClr val="bg1"/>
                </a:solidFill>
              </a:rPr>
              <a:t>противо</a:t>
            </a:r>
            <a:r>
              <a:rPr lang="bg-BG" sz="2400" dirty="0" smtClean="0">
                <a:solidFill>
                  <a:schemeClr val="bg1"/>
                </a:solidFill>
              </a:rPr>
              <a:t>- </a:t>
            </a:r>
            <a:r>
              <a:rPr lang="bg-BG" sz="2400" dirty="0" err="1" smtClean="0">
                <a:solidFill>
                  <a:schemeClr val="bg1"/>
                </a:solidFill>
              </a:rPr>
              <a:t>речие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на (2</a:t>
            </a:r>
            <a:r>
              <a:rPr lang="bg-BG" sz="2400" dirty="0" smtClean="0">
                <a:solidFill>
                  <a:schemeClr val="bg1"/>
                </a:solidFill>
              </a:rPr>
              <a:t>).</a:t>
            </a:r>
            <a:endParaRPr lang="bg-BG" sz="2400" dirty="0">
              <a:solidFill>
                <a:schemeClr val="bg1"/>
              </a:solidFill>
            </a:endParaRPr>
          </a:p>
          <a:p>
            <a:r>
              <a:rPr lang="bg-BG" sz="2400" dirty="0" smtClean="0">
                <a:solidFill>
                  <a:schemeClr val="bg1"/>
                </a:solidFill>
              </a:rPr>
              <a:t>Следователно </a:t>
            </a:r>
            <a:r>
              <a:rPr lang="bg-BG" sz="2400" dirty="0">
                <a:solidFill>
                  <a:schemeClr val="bg1"/>
                </a:solidFill>
              </a:rPr>
              <a:t>допускането ,че затворената крива може да бъде силова линия е погрешно</a:t>
            </a:r>
            <a:r>
              <a:rPr lang="bg-BG" sz="2400" dirty="0" smtClean="0">
                <a:solidFill>
                  <a:schemeClr val="bg1"/>
                </a:solidFill>
              </a:rPr>
              <a:t>.</a:t>
            </a:r>
          </a:p>
          <a:p>
            <a:endParaRPr lang="bg-BG" sz="2400" dirty="0" smtClean="0">
              <a:solidFill>
                <a:schemeClr val="bg1"/>
              </a:solidFill>
            </a:endParaRPr>
          </a:p>
          <a:p>
            <a:pPr algn="ctr"/>
            <a:r>
              <a:rPr lang="bg-BG" sz="2400" b="1" dirty="0">
                <a:solidFill>
                  <a:schemeClr val="bg1"/>
                </a:solidFill>
              </a:rPr>
              <a:t>Силовите линии на електростатичното поле не са </a:t>
            </a:r>
            <a:r>
              <a:rPr lang="bg-BG" sz="2400" b="1" dirty="0" smtClean="0">
                <a:solidFill>
                  <a:schemeClr val="bg1"/>
                </a:solidFill>
              </a:rPr>
              <a:t>затворени криви - всяка </a:t>
            </a:r>
            <a:r>
              <a:rPr lang="bg-BG" sz="2400" b="1" dirty="0">
                <a:solidFill>
                  <a:schemeClr val="bg1"/>
                </a:solidFill>
              </a:rPr>
              <a:t>от тях има начало и </a:t>
            </a:r>
            <a:r>
              <a:rPr lang="bg-BG" sz="2400" b="1" dirty="0" smtClean="0">
                <a:solidFill>
                  <a:schemeClr val="bg1"/>
                </a:solidFill>
              </a:rPr>
              <a:t>край.</a:t>
            </a:r>
            <a:endParaRPr lang="bg-BG" sz="2400" b="1" dirty="0">
              <a:solidFill>
                <a:schemeClr val="bg1"/>
              </a:solidFill>
            </a:endParaRPr>
          </a:p>
          <a:p>
            <a:endParaRPr lang="bg-BG" sz="2400" dirty="0">
              <a:solidFill>
                <a:schemeClr val="bg1"/>
              </a:solidFill>
            </a:endParaRPr>
          </a:p>
          <a:p>
            <a:pPr algn="ctr"/>
            <a:endParaRPr lang="bg-BG" sz="22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624"/>
            <a:ext cx="3486544" cy="26535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8426" y="2461226"/>
            <a:ext cx="889200" cy="438857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60933" y="2935941"/>
            <a:ext cx="1900518" cy="8337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фиг. 1</a:t>
            </a:r>
            <a:endParaRPr lang="bg-BG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06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281082" y="0"/>
            <a:ext cx="8910918" cy="66338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2400" dirty="0" smtClean="0">
                <a:solidFill>
                  <a:schemeClr val="bg1"/>
                </a:solidFill>
              </a:rPr>
              <a:t>	За </a:t>
            </a:r>
            <a:r>
              <a:rPr lang="bg-BG" sz="2400" dirty="0">
                <a:solidFill>
                  <a:schemeClr val="bg1"/>
                </a:solidFill>
              </a:rPr>
              <a:t>да формулираме закона на Фарадей за електромагнитната индукция</a:t>
            </a:r>
            <a:r>
              <a:rPr lang="bg-BG" sz="2400" dirty="0" smtClean="0">
                <a:solidFill>
                  <a:schemeClr val="bg1"/>
                </a:solidFill>
              </a:rPr>
              <a:t>, в </a:t>
            </a:r>
            <a:r>
              <a:rPr lang="bg-BG" sz="2400" dirty="0">
                <a:solidFill>
                  <a:schemeClr val="bg1"/>
                </a:solidFill>
              </a:rPr>
              <a:t>9 клас </a:t>
            </a:r>
            <a:r>
              <a:rPr lang="bg-BG" sz="2400" dirty="0" smtClean="0">
                <a:solidFill>
                  <a:schemeClr val="bg1"/>
                </a:solidFill>
              </a:rPr>
              <a:t>въведохме величината </a:t>
            </a:r>
            <a:r>
              <a:rPr lang="bg-BG" sz="2400" dirty="0">
                <a:solidFill>
                  <a:schemeClr val="bg1"/>
                </a:solidFill>
              </a:rPr>
              <a:t>магнитен поток</a:t>
            </a:r>
            <a:r>
              <a:rPr lang="bg-BG" sz="2400" dirty="0" smtClean="0">
                <a:solidFill>
                  <a:schemeClr val="bg1"/>
                </a:solidFill>
              </a:rPr>
              <a:t>. По </a:t>
            </a:r>
            <a:r>
              <a:rPr lang="bg-BG" sz="2400" dirty="0">
                <a:solidFill>
                  <a:schemeClr val="bg1"/>
                </a:solidFill>
              </a:rPr>
              <a:t>аналогичен начин въвеждаме величината поток на интензитета на </a:t>
            </a:r>
            <a:r>
              <a:rPr lang="bg-BG" sz="2400" dirty="0" smtClean="0">
                <a:solidFill>
                  <a:schemeClr val="bg1"/>
                </a:solidFill>
              </a:rPr>
              <a:t>електричното </a:t>
            </a:r>
            <a:r>
              <a:rPr lang="bg-BG" sz="2400" dirty="0">
                <a:solidFill>
                  <a:schemeClr val="bg1"/>
                </a:solidFill>
              </a:rPr>
              <a:t>поле</a:t>
            </a:r>
            <a:r>
              <a:rPr lang="bg-BG" sz="24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bg-BG" sz="2400" dirty="0">
                <a:solidFill>
                  <a:schemeClr val="bg1"/>
                </a:solidFill>
              </a:rPr>
              <a:t>	</a:t>
            </a:r>
            <a:endParaRPr lang="bg-BG" sz="2400" dirty="0" smtClean="0">
              <a:solidFill>
                <a:schemeClr val="bg1"/>
              </a:solidFill>
            </a:endParaRPr>
          </a:p>
          <a:p>
            <a:r>
              <a:rPr lang="bg-BG" sz="2400" dirty="0" smtClean="0">
                <a:solidFill>
                  <a:schemeClr val="bg1"/>
                </a:solidFill>
              </a:rPr>
              <a:t>Дадена </a:t>
            </a:r>
            <a:r>
              <a:rPr lang="bg-BG" sz="2400" dirty="0">
                <a:solidFill>
                  <a:schemeClr val="bg1"/>
                </a:solidFill>
              </a:rPr>
              <a:t>е равнинна фигура с повърхнина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bg-BG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400" dirty="0">
                <a:solidFill>
                  <a:schemeClr val="bg1"/>
                </a:solidFill>
              </a:rPr>
              <a:t>и перпендикулярен към нея вектор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,който определя лицевата </a:t>
            </a:r>
            <a:r>
              <a:rPr lang="bg-BG" sz="2400" dirty="0" smtClean="0">
                <a:solidFill>
                  <a:schemeClr val="bg1"/>
                </a:solidFill>
              </a:rPr>
              <a:t>ѝ страна.    </a:t>
            </a:r>
            <a:endParaRPr lang="bg-BG" sz="24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933" y="3527611"/>
            <a:ext cx="1900518" cy="8337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фиг. 2</a:t>
            </a:r>
            <a:endParaRPr lang="bg-BG" sz="22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80019" y="349624"/>
            <a:ext cx="67185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2200" b="1" dirty="0">
                <a:solidFill>
                  <a:schemeClr val="bg1"/>
                </a:solidFill>
              </a:rPr>
              <a:t>Поток на интензитета на електричното поле</a:t>
            </a:r>
            <a:r>
              <a:rPr lang="bg-BG" dirty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" y="9525"/>
            <a:ext cx="313372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30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281082" y="0"/>
            <a:ext cx="8910918" cy="66338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2400" dirty="0" smtClean="0">
                <a:solidFill>
                  <a:schemeClr val="bg1"/>
                </a:solidFill>
              </a:rPr>
              <a:t>	Ако фигурата </a:t>
            </a:r>
            <a:r>
              <a:rPr lang="bg-BG" sz="2400" dirty="0">
                <a:solidFill>
                  <a:schemeClr val="bg1"/>
                </a:solidFill>
              </a:rPr>
              <a:t>се намира в хомогенно </a:t>
            </a:r>
            <a:r>
              <a:rPr lang="bg-BG" sz="2400" dirty="0" err="1" smtClean="0">
                <a:solidFill>
                  <a:schemeClr val="bg1"/>
                </a:solidFill>
              </a:rPr>
              <a:t>електрич</a:t>
            </a:r>
            <a:r>
              <a:rPr lang="bg-BG" sz="2400" dirty="0" smtClean="0">
                <a:solidFill>
                  <a:schemeClr val="bg1"/>
                </a:solidFill>
              </a:rPr>
              <a:t>-но </a:t>
            </a:r>
            <a:r>
              <a:rPr lang="bg-BG" sz="2400" dirty="0">
                <a:solidFill>
                  <a:schemeClr val="bg1"/>
                </a:solidFill>
              </a:rPr>
              <a:t>поле с интензитет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bg-BG" sz="2400" dirty="0" smtClean="0">
                <a:solidFill>
                  <a:schemeClr val="bg1"/>
                </a:solidFill>
              </a:rPr>
              <a:t>, по </a:t>
            </a:r>
            <a:r>
              <a:rPr lang="bg-BG" sz="2400" dirty="0">
                <a:solidFill>
                  <a:schemeClr val="bg1"/>
                </a:solidFill>
              </a:rPr>
              <a:t>определение </a:t>
            </a:r>
            <a:r>
              <a:rPr lang="bg-BG" sz="2400" dirty="0" smtClean="0">
                <a:solidFill>
                  <a:schemeClr val="bg1"/>
                </a:solidFill>
              </a:rPr>
              <a:t>потокът      </a:t>
            </a:r>
            <a:r>
              <a:rPr lang="bg-BG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bg-BG" sz="2400" b="1" i="1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bg-BG" sz="2400" dirty="0" smtClean="0">
                <a:solidFill>
                  <a:schemeClr val="bg1"/>
                </a:solidFill>
              </a:rPr>
              <a:t>  </a:t>
            </a:r>
            <a:r>
              <a:rPr lang="bg-BG" sz="2400" dirty="0">
                <a:solidFill>
                  <a:schemeClr val="bg1"/>
                </a:solidFill>
              </a:rPr>
              <a:t>на интензитета на полето през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bg-BG" sz="2400" dirty="0">
                <a:solidFill>
                  <a:schemeClr val="bg1"/>
                </a:solidFill>
              </a:rPr>
              <a:t>  е</a:t>
            </a:r>
          </a:p>
          <a:p>
            <a:r>
              <a:rPr lang="bg-BG" sz="2400" dirty="0">
                <a:solidFill>
                  <a:schemeClr val="bg1"/>
                </a:solidFill>
              </a:rPr>
              <a:t> (3) </a:t>
            </a:r>
            <a:r>
              <a:rPr lang="bg-BG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bg-BG" sz="2400" b="1" i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bg-BG" sz="2400" dirty="0" smtClean="0">
                <a:solidFill>
                  <a:schemeClr val="bg1"/>
                </a:solidFill>
              </a:rPr>
              <a:t>=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cos</a:t>
            </a:r>
            <a:r>
              <a:rPr lang="el-GR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bg-BG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bg-BG" sz="2400" dirty="0">
              <a:solidFill>
                <a:schemeClr val="bg1"/>
              </a:solidFill>
            </a:endParaRPr>
          </a:p>
          <a:p>
            <a:r>
              <a:rPr lang="bg-BG" sz="2400" dirty="0">
                <a:solidFill>
                  <a:schemeClr val="bg1"/>
                </a:solidFill>
              </a:rPr>
              <a:t>където </a:t>
            </a:r>
            <a:r>
              <a:rPr lang="el-GR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е ъгълът между </a:t>
            </a:r>
            <a:r>
              <a:rPr lang="bg-BG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bg-BG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и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bg-BG" sz="2400" b="1" dirty="0" smtClean="0">
                <a:solidFill>
                  <a:schemeClr val="bg1"/>
                </a:solidFill>
              </a:rPr>
              <a:t>.</a:t>
            </a:r>
            <a:r>
              <a:rPr lang="bg-BG" sz="2400" dirty="0" smtClean="0">
                <a:solidFill>
                  <a:schemeClr val="bg1"/>
                </a:solidFill>
              </a:rPr>
              <a:t> Единицата </a:t>
            </a:r>
            <a:r>
              <a:rPr lang="bg-BG" sz="2400" dirty="0">
                <a:solidFill>
                  <a:schemeClr val="bg1"/>
                </a:solidFill>
              </a:rPr>
              <a:t>за поток на електричното поле се определя от (3) и има </a:t>
            </a:r>
            <a:r>
              <a:rPr lang="bg-BG" sz="2400" dirty="0" smtClean="0">
                <a:solidFill>
                  <a:schemeClr val="bg1"/>
                </a:solidFill>
              </a:rPr>
              <a:t>размерност</a:t>
            </a:r>
          </a:p>
          <a:p>
            <a:endParaRPr lang="bg-BG" sz="2400" dirty="0" smtClean="0">
              <a:solidFill>
                <a:schemeClr val="bg1"/>
              </a:solidFill>
            </a:endParaRPr>
          </a:p>
          <a:p>
            <a:r>
              <a:rPr lang="bg-BG" sz="2400" dirty="0">
                <a:solidFill>
                  <a:schemeClr val="bg1"/>
                </a:solidFill>
              </a:rPr>
              <a:t>	</a:t>
            </a:r>
            <a:r>
              <a:rPr lang="bg-BG" sz="2400" dirty="0" smtClean="0">
                <a:solidFill>
                  <a:schemeClr val="bg1"/>
                </a:solidFill>
              </a:rPr>
              <a:t>									(Волт по метър)</a:t>
            </a:r>
            <a:endParaRPr lang="bg-BG" sz="24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933" y="3527611"/>
            <a:ext cx="1900518" cy="8337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фиг. 2</a:t>
            </a:r>
            <a:endParaRPr lang="bg-BG" sz="22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80019" y="349624"/>
            <a:ext cx="67185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2200" b="1" dirty="0">
                <a:solidFill>
                  <a:schemeClr val="bg1"/>
                </a:solidFill>
              </a:rPr>
              <a:t>Поток на интензитета на електричното поле</a:t>
            </a:r>
            <a:r>
              <a:rPr lang="bg-BG" dirty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" y="9525"/>
            <a:ext cx="3133725" cy="33432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447" y="4555095"/>
            <a:ext cx="2841207" cy="7241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6398" y="4736123"/>
            <a:ext cx="838389" cy="36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8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695700" y="0"/>
            <a:ext cx="8496300" cy="66338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2400" dirty="0" smtClean="0">
                <a:solidFill>
                  <a:schemeClr val="bg1"/>
                </a:solidFill>
              </a:rPr>
              <a:t>	</a:t>
            </a:r>
          </a:p>
          <a:p>
            <a:endParaRPr lang="bg-BG" sz="2400" dirty="0">
              <a:solidFill>
                <a:schemeClr val="bg1"/>
              </a:solidFill>
            </a:endParaRPr>
          </a:p>
          <a:p>
            <a:endParaRPr lang="bg-BG" sz="2400" dirty="0" smtClean="0">
              <a:solidFill>
                <a:schemeClr val="bg1"/>
              </a:solidFill>
            </a:endParaRPr>
          </a:p>
          <a:p>
            <a:r>
              <a:rPr lang="bg-BG" sz="2400" dirty="0" smtClean="0">
                <a:solidFill>
                  <a:schemeClr val="bg1"/>
                </a:solidFill>
              </a:rPr>
              <a:t>За </a:t>
            </a:r>
            <a:r>
              <a:rPr lang="bg-BG" sz="2400" dirty="0">
                <a:solidFill>
                  <a:schemeClr val="bg1"/>
                </a:solidFill>
              </a:rPr>
              <a:t>да определим потока </a:t>
            </a:r>
            <a:r>
              <a:rPr lang="bg-BG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bg-BG" sz="2400" b="1" i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bg-BG" sz="2400" dirty="0" smtClean="0">
                <a:solidFill>
                  <a:schemeClr val="bg1"/>
                </a:solidFill>
              </a:rPr>
              <a:t> на </a:t>
            </a:r>
            <a:r>
              <a:rPr lang="bg-BG" sz="2400" dirty="0">
                <a:solidFill>
                  <a:schemeClr val="bg1"/>
                </a:solidFill>
              </a:rPr>
              <a:t>нехомогенно поле през произволна </a:t>
            </a:r>
            <a:r>
              <a:rPr lang="bg-BG" sz="2400" dirty="0" smtClean="0">
                <a:solidFill>
                  <a:schemeClr val="bg1"/>
                </a:solidFill>
              </a:rPr>
              <a:t>повърхност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bg-BG" sz="2400" dirty="0" smtClean="0">
                <a:solidFill>
                  <a:schemeClr val="bg1"/>
                </a:solidFill>
              </a:rPr>
              <a:t>, мислено </a:t>
            </a:r>
            <a:r>
              <a:rPr lang="bg-BG" sz="2400" dirty="0">
                <a:solidFill>
                  <a:schemeClr val="bg1"/>
                </a:solidFill>
              </a:rPr>
              <a:t>разделяме повърхността на толкова малки участъци </a:t>
            </a:r>
            <a:r>
              <a:rPr lang="el-GR" sz="2400" dirty="0" smtClean="0">
                <a:solidFill>
                  <a:schemeClr val="bg1"/>
                </a:solidFill>
              </a:rPr>
              <a:t>Δ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,че за всеки от тях  е приложимо (3) (3) </a:t>
            </a:r>
            <a:r>
              <a:rPr lang="bg-BG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bg-BG" sz="2400" b="1" i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bg-BG" sz="2400" dirty="0">
                <a:solidFill>
                  <a:schemeClr val="bg1"/>
                </a:solidFill>
              </a:rPr>
              <a:t>=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bg-BG" sz="2400" dirty="0">
                <a:solidFill>
                  <a:schemeClr val="bg1"/>
                </a:solidFill>
              </a:rPr>
              <a:t> 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bg-BG" sz="2400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cos</a:t>
            </a:r>
            <a:r>
              <a:rPr lang="el-GR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bg-BG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bg-BG" sz="28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С</a:t>
            </a:r>
            <a:r>
              <a:rPr lang="bg-BG" sz="2400" dirty="0" smtClean="0">
                <a:solidFill>
                  <a:schemeClr val="bg1"/>
                </a:solidFill>
              </a:rPr>
              <a:t>умираме потоците </a:t>
            </a:r>
            <a:r>
              <a:rPr lang="bg-BG" sz="2400" dirty="0">
                <a:solidFill>
                  <a:schemeClr val="bg1"/>
                </a:solidFill>
              </a:rPr>
              <a:t>през всяко </a:t>
            </a:r>
            <a:r>
              <a:rPr lang="el-GR" sz="2400" dirty="0" smtClean="0">
                <a:solidFill>
                  <a:schemeClr val="bg1"/>
                </a:solidFill>
              </a:rPr>
              <a:t>Δ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bg-BG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bg-BG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bg-BG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</a:p>
          <a:p>
            <a:endParaRPr lang="bg-BG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400" dirty="0" smtClean="0">
                <a:solidFill>
                  <a:schemeClr val="bg1"/>
                </a:solidFill>
              </a:rPr>
              <a:t>Тук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и </a:t>
            </a:r>
            <a:r>
              <a:rPr lang="el-GR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са стойностите на величините върху съответния участък </a:t>
            </a:r>
            <a:r>
              <a:rPr lang="bg-BG" sz="2400" dirty="0" smtClean="0">
                <a:solidFill>
                  <a:schemeClr val="bg1"/>
                </a:solidFill>
              </a:rPr>
              <a:t>, </a:t>
            </a:r>
            <a:r>
              <a:rPr lang="bg-BG" sz="2400" dirty="0">
                <a:solidFill>
                  <a:schemeClr val="bg1"/>
                </a:solidFill>
              </a:rPr>
              <a:t>а </a:t>
            </a:r>
            <a:r>
              <a:rPr lang="bg-BG" sz="2400" dirty="0" smtClean="0">
                <a:solidFill>
                  <a:schemeClr val="bg1"/>
                </a:solidFill>
              </a:rPr>
              <a:t>    означава </a:t>
            </a:r>
            <a:r>
              <a:rPr lang="bg-BG" sz="2400" dirty="0">
                <a:solidFill>
                  <a:schemeClr val="bg1"/>
                </a:solidFill>
              </a:rPr>
              <a:t>сумиране по всички участъци от </a:t>
            </a:r>
            <a:r>
              <a:rPr lang="en-US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bg-BG" sz="2400" dirty="0" smtClean="0">
                <a:solidFill>
                  <a:schemeClr val="bg1"/>
                </a:solidFill>
              </a:rPr>
              <a:t>. Когато </a:t>
            </a:r>
            <a:r>
              <a:rPr lang="bg-BG" sz="2400" dirty="0">
                <a:solidFill>
                  <a:schemeClr val="bg1"/>
                </a:solidFill>
              </a:rPr>
              <a:t>трябва да пресметнем потока на някое поле през дадена </a:t>
            </a:r>
            <a:r>
              <a:rPr lang="bg-BG" sz="2400" dirty="0" smtClean="0">
                <a:solidFill>
                  <a:schemeClr val="bg1"/>
                </a:solidFill>
              </a:rPr>
              <a:t>повърхност, </a:t>
            </a:r>
            <a:r>
              <a:rPr lang="bg-BG" sz="2400" dirty="0">
                <a:solidFill>
                  <a:schemeClr val="bg1"/>
                </a:solidFill>
              </a:rPr>
              <a:t>използваме геометричното тълкувание на тази величина което следва от (3</a:t>
            </a:r>
            <a:r>
              <a:rPr lang="bg-BG" sz="2400" dirty="0" smtClean="0">
                <a:solidFill>
                  <a:schemeClr val="bg1"/>
                </a:solidFill>
              </a:rPr>
              <a:t>). Чертаем </a:t>
            </a:r>
            <a:r>
              <a:rPr lang="bg-BG" sz="2400" dirty="0">
                <a:solidFill>
                  <a:schemeClr val="bg1"/>
                </a:solidFill>
              </a:rPr>
              <a:t>силовите линии така , че през единица площ която е перпендикулярна на </a:t>
            </a:r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да </a:t>
            </a:r>
            <a:r>
              <a:rPr lang="bg-BG" sz="2400" dirty="0" smtClean="0">
                <a:solidFill>
                  <a:schemeClr val="bg1"/>
                </a:solidFill>
              </a:rPr>
              <a:t>минават</a:t>
            </a:r>
          </a:p>
          <a:p>
            <a:r>
              <a:rPr lang="bg-BG" sz="2400" dirty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   </a:t>
            </a:r>
            <a:r>
              <a:rPr lang="en-US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bg-BG" sz="2400" dirty="0">
                <a:solidFill>
                  <a:schemeClr val="bg1"/>
                </a:solidFill>
              </a:rPr>
              <a:t>на брой линии</a:t>
            </a:r>
          </a:p>
          <a:p>
            <a:endParaRPr lang="bg-BG" sz="2400" dirty="0">
              <a:solidFill>
                <a:schemeClr val="bg1"/>
              </a:solidFill>
            </a:endParaRPr>
          </a:p>
          <a:p>
            <a:endParaRPr lang="bg-BG" sz="24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933" y="3527611"/>
            <a:ext cx="1900518" cy="8337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фиг. 3</a:t>
            </a:r>
            <a:endParaRPr lang="bg-BG" sz="22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57972" y="15737"/>
            <a:ext cx="67185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2200" b="1" dirty="0">
                <a:solidFill>
                  <a:schemeClr val="bg1"/>
                </a:solidFill>
              </a:rPr>
              <a:t>Поток на интензитета на електричното поле</a:t>
            </a:r>
            <a:r>
              <a:rPr lang="bg-BG" dirty="0"/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84"/>
            <a:ext cx="3695700" cy="3324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924" y="2379431"/>
            <a:ext cx="2322952" cy="6566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8635" y="3509682"/>
            <a:ext cx="417981" cy="564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695700" y="-7284"/>
            <a:ext cx="8496300" cy="66338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b="1" dirty="0">
                <a:solidFill>
                  <a:schemeClr val="bg1"/>
                </a:solidFill>
              </a:rPr>
              <a:t>Потока на интензитета на електричното поле през една повърхност е равен на броя на силовите линии , които я пробождат</a:t>
            </a:r>
            <a:r>
              <a:rPr lang="bg-BG" sz="24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bg-BG" sz="2400" dirty="0">
              <a:solidFill>
                <a:schemeClr val="bg1"/>
              </a:solidFill>
            </a:endParaRPr>
          </a:p>
          <a:p>
            <a:pPr algn="ctr"/>
            <a:endParaRPr lang="bg-BG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dirty="0">
                <a:solidFill>
                  <a:schemeClr val="bg1"/>
                </a:solidFill>
              </a:rPr>
              <a:t>Броят на </a:t>
            </a:r>
            <a:r>
              <a:rPr lang="bg-BG" sz="2400" dirty="0" smtClean="0">
                <a:solidFill>
                  <a:schemeClr val="bg1"/>
                </a:solidFill>
              </a:rPr>
              <a:t>линиите, които </a:t>
            </a:r>
            <a:r>
              <a:rPr lang="bg-BG" sz="2400" dirty="0">
                <a:solidFill>
                  <a:schemeClr val="bg1"/>
                </a:solidFill>
              </a:rPr>
              <a:t>пробождат повърхността от опаката страна към лицевата се смята за </a:t>
            </a:r>
            <a:r>
              <a:rPr lang="bg-BG" sz="2400" dirty="0" smtClean="0">
                <a:solidFill>
                  <a:schemeClr val="bg1"/>
                </a:solidFill>
              </a:rPr>
              <a:t>положителен (</a:t>
            </a:r>
            <a:r>
              <a:rPr lang="bg-BG" sz="2400" dirty="0">
                <a:solidFill>
                  <a:schemeClr val="bg1"/>
                </a:solidFill>
              </a:rPr>
              <a:t>за тях </a:t>
            </a:r>
            <a:r>
              <a:rPr lang="en-US" sz="2400" dirty="0">
                <a:solidFill>
                  <a:schemeClr val="bg1"/>
                </a:solidFill>
              </a:rPr>
              <a:t>cos</a:t>
            </a:r>
            <a:r>
              <a:rPr lang="el-GR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 smtClean="0">
                <a:solidFill>
                  <a:schemeClr val="bg1"/>
                </a:solidFill>
              </a:rPr>
              <a:t> ˃</a:t>
            </a:r>
            <a:r>
              <a:rPr lang="bg-BG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0</a:t>
            </a:r>
            <a:r>
              <a:rPr lang="en-US" sz="2400" dirty="0">
                <a:solidFill>
                  <a:schemeClr val="bg1"/>
                </a:solidFill>
              </a:rPr>
              <a:t>),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2400" dirty="0">
                <a:solidFill>
                  <a:schemeClr val="bg1"/>
                </a:solidFill>
              </a:rPr>
              <a:t>броя на останалите за </a:t>
            </a:r>
            <a:r>
              <a:rPr lang="bg-BG" sz="2400" dirty="0" smtClean="0">
                <a:solidFill>
                  <a:schemeClr val="bg1"/>
                </a:solidFill>
              </a:rPr>
              <a:t>отрицателен (</a:t>
            </a:r>
            <a:r>
              <a:rPr lang="en-US" sz="2400" dirty="0">
                <a:solidFill>
                  <a:schemeClr val="bg1"/>
                </a:solidFill>
              </a:rPr>
              <a:t>cos</a:t>
            </a:r>
            <a:r>
              <a:rPr lang="el-GR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bg-BG" sz="2400" dirty="0" smtClean="0">
                <a:solidFill>
                  <a:schemeClr val="bg1"/>
                </a:solidFill>
              </a:rPr>
              <a:t>&lt; </a:t>
            </a:r>
            <a:r>
              <a:rPr lang="en-US" sz="2400" dirty="0">
                <a:solidFill>
                  <a:schemeClr val="bg1"/>
                </a:solidFill>
              </a:rPr>
              <a:t>0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  <a:r>
              <a:rPr lang="bg-BG" sz="2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0933" y="3527611"/>
            <a:ext cx="1900518" cy="8337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dirty="0" smtClean="0">
                <a:solidFill>
                  <a:schemeClr val="bg1"/>
                </a:solidFill>
              </a:rPr>
              <a:t>фиг. 3</a:t>
            </a:r>
            <a:endParaRPr lang="bg-BG" sz="22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84"/>
            <a:ext cx="369570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49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110</TotalTime>
  <Words>271</Words>
  <Application>Microsoft Office PowerPoint</Application>
  <PresentationFormat>Widescreen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Century Gothic</vt:lpstr>
      <vt:lpstr>Times New Roman</vt:lpstr>
      <vt:lpstr>Wingdings 3</vt:lpstr>
      <vt:lpstr>Slice</vt:lpstr>
      <vt:lpstr>Основни закони на електростатичното поле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бб</dc:creator>
  <cp:lastModifiedBy>Windows User</cp:lastModifiedBy>
  <cp:revision>34</cp:revision>
  <dcterms:created xsi:type="dcterms:W3CDTF">2018-02-03T10:12:57Z</dcterms:created>
  <dcterms:modified xsi:type="dcterms:W3CDTF">2018-07-24T17:22:09Z</dcterms:modified>
</cp:coreProperties>
</file>